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71" r:id="rId4"/>
    <p:sldId id="307" r:id="rId5"/>
    <p:sldId id="716" r:id="rId6"/>
    <p:sldId id="715" r:id="rId7"/>
    <p:sldId id="270" r:id="rId8"/>
    <p:sldId id="308" r:id="rId9"/>
    <p:sldId id="717" r:id="rId10"/>
    <p:sldId id="718" r:id="rId11"/>
    <p:sldId id="719" r:id="rId12"/>
    <p:sldId id="273" r:id="rId13"/>
    <p:sldId id="274" r:id="rId14"/>
    <p:sldId id="275" r:id="rId15"/>
    <p:sldId id="720" r:id="rId16"/>
    <p:sldId id="287" r:id="rId17"/>
    <p:sldId id="722" r:id="rId18"/>
    <p:sldId id="709" r:id="rId19"/>
    <p:sldId id="277" r:id="rId20"/>
    <p:sldId id="269" r:id="rId21"/>
    <p:sldId id="701" r:id="rId22"/>
    <p:sldId id="702" r:id="rId23"/>
    <p:sldId id="710" r:id="rId24"/>
    <p:sldId id="724" r:id="rId25"/>
    <p:sldId id="725" r:id="rId26"/>
    <p:sldId id="267"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62"/>
    <a:srgbClr val="F3E389"/>
    <a:srgbClr val="007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04" autoAdjust="0"/>
  </p:normalViewPr>
  <p:slideViewPr>
    <p:cSldViewPr snapToGrid="0">
      <p:cViewPr varScale="1">
        <p:scale>
          <a:sx n="93" d="100"/>
          <a:sy n="93" d="100"/>
        </p:scale>
        <p:origin x="127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man, Christina M" userId="09137a08-05f6-4fc3-87db-deae0d69c153" providerId="ADAL" clId="{E3389EB8-BAA7-4DC2-8888-1E4E99DE5B00}"/>
    <pc:docChg chg="modSld">
      <pc:chgData name="Chapman, Christina M" userId="09137a08-05f6-4fc3-87db-deae0d69c153" providerId="ADAL" clId="{E3389EB8-BAA7-4DC2-8888-1E4E99DE5B00}" dt="2025-10-15T12:22:34.882" v="21" actId="20577"/>
      <pc:docMkLst>
        <pc:docMk/>
      </pc:docMkLst>
      <pc:sldChg chg="modNotesTx">
        <pc:chgData name="Chapman, Christina M" userId="09137a08-05f6-4fc3-87db-deae0d69c153" providerId="ADAL" clId="{E3389EB8-BAA7-4DC2-8888-1E4E99DE5B00}" dt="2025-10-15T12:22:23.186" v="18" actId="20577"/>
        <pc:sldMkLst>
          <pc:docMk/>
          <pc:sldMk cId="144579434" sldId="269"/>
        </pc:sldMkLst>
      </pc:sldChg>
      <pc:sldChg chg="modNotesTx">
        <pc:chgData name="Chapman, Christina M" userId="09137a08-05f6-4fc3-87db-deae0d69c153" providerId="ADAL" clId="{E3389EB8-BAA7-4DC2-8888-1E4E99DE5B00}" dt="2025-10-15T12:21:45.561" v="3" actId="20577"/>
        <pc:sldMkLst>
          <pc:docMk/>
          <pc:sldMk cId="2977458800" sldId="270"/>
        </pc:sldMkLst>
      </pc:sldChg>
      <pc:sldChg chg="modNotesTx">
        <pc:chgData name="Chapman, Christina M" userId="09137a08-05f6-4fc3-87db-deae0d69c153" providerId="ADAL" clId="{E3389EB8-BAA7-4DC2-8888-1E4E99DE5B00}" dt="2025-10-15T12:22:00.602" v="11" actId="20577"/>
        <pc:sldMkLst>
          <pc:docMk/>
          <pc:sldMk cId="38458937" sldId="273"/>
        </pc:sldMkLst>
      </pc:sldChg>
      <pc:sldChg chg="modNotesTx">
        <pc:chgData name="Chapman, Christina M" userId="09137a08-05f6-4fc3-87db-deae0d69c153" providerId="ADAL" clId="{E3389EB8-BAA7-4DC2-8888-1E4E99DE5B00}" dt="2025-10-15T12:22:04.383" v="12" actId="20577"/>
        <pc:sldMkLst>
          <pc:docMk/>
          <pc:sldMk cId="654724846" sldId="274"/>
        </pc:sldMkLst>
      </pc:sldChg>
      <pc:sldChg chg="modNotesTx">
        <pc:chgData name="Chapman, Christina M" userId="09137a08-05f6-4fc3-87db-deae0d69c153" providerId="ADAL" clId="{E3389EB8-BAA7-4DC2-8888-1E4E99DE5B00}" dt="2025-10-15T12:22:07.227" v="13" actId="20577"/>
        <pc:sldMkLst>
          <pc:docMk/>
          <pc:sldMk cId="1419010398" sldId="275"/>
        </pc:sldMkLst>
      </pc:sldChg>
      <pc:sldChg chg="modNotesTx">
        <pc:chgData name="Chapman, Christina M" userId="09137a08-05f6-4fc3-87db-deae0d69c153" providerId="ADAL" clId="{E3389EB8-BAA7-4DC2-8888-1E4E99DE5B00}" dt="2025-10-15T12:22:18.267" v="17" actId="20577"/>
        <pc:sldMkLst>
          <pc:docMk/>
          <pc:sldMk cId="361008823" sldId="277"/>
        </pc:sldMkLst>
      </pc:sldChg>
      <pc:sldChg chg="modNotesTx">
        <pc:chgData name="Chapman, Christina M" userId="09137a08-05f6-4fc3-87db-deae0d69c153" providerId="ADAL" clId="{E3389EB8-BAA7-4DC2-8888-1E4E99DE5B00}" dt="2025-10-15T12:22:12.908" v="15" actId="20577"/>
        <pc:sldMkLst>
          <pc:docMk/>
          <pc:sldMk cId="4154927872" sldId="287"/>
        </pc:sldMkLst>
      </pc:sldChg>
      <pc:sldChg chg="modNotesTx">
        <pc:chgData name="Chapman, Christina M" userId="09137a08-05f6-4fc3-87db-deae0d69c153" providerId="ADAL" clId="{E3389EB8-BAA7-4DC2-8888-1E4E99DE5B00}" dt="2025-10-15T12:21:36.645" v="0" actId="20577"/>
        <pc:sldMkLst>
          <pc:docMk/>
          <pc:sldMk cId="1717024154" sldId="307"/>
        </pc:sldMkLst>
      </pc:sldChg>
      <pc:sldChg chg="modNotesTx">
        <pc:chgData name="Chapman, Christina M" userId="09137a08-05f6-4fc3-87db-deae0d69c153" providerId="ADAL" clId="{E3389EB8-BAA7-4DC2-8888-1E4E99DE5B00}" dt="2025-10-15T12:21:48.764" v="4" actId="20577"/>
        <pc:sldMkLst>
          <pc:docMk/>
          <pc:sldMk cId="1041598664" sldId="308"/>
        </pc:sldMkLst>
      </pc:sldChg>
      <pc:sldChg chg="modNotesTx">
        <pc:chgData name="Chapman, Christina M" userId="09137a08-05f6-4fc3-87db-deae0d69c153" providerId="ADAL" clId="{E3389EB8-BAA7-4DC2-8888-1E4E99DE5B00}" dt="2025-10-15T12:22:26.936" v="19" actId="20577"/>
        <pc:sldMkLst>
          <pc:docMk/>
          <pc:sldMk cId="2411007937" sldId="701"/>
        </pc:sldMkLst>
      </pc:sldChg>
      <pc:sldChg chg="modNotesTx">
        <pc:chgData name="Chapman, Christina M" userId="09137a08-05f6-4fc3-87db-deae0d69c153" providerId="ADAL" clId="{E3389EB8-BAA7-4DC2-8888-1E4E99DE5B00}" dt="2025-10-15T12:22:28.999" v="20" actId="20577"/>
        <pc:sldMkLst>
          <pc:docMk/>
          <pc:sldMk cId="1062712076" sldId="702"/>
        </pc:sldMkLst>
      </pc:sldChg>
      <pc:sldChg chg="modNotesTx">
        <pc:chgData name="Chapman, Christina M" userId="09137a08-05f6-4fc3-87db-deae0d69c153" providerId="ADAL" clId="{E3389EB8-BAA7-4DC2-8888-1E4E99DE5B00}" dt="2025-10-15T12:22:16.458" v="16" actId="20577"/>
        <pc:sldMkLst>
          <pc:docMk/>
          <pc:sldMk cId="1264106485" sldId="709"/>
        </pc:sldMkLst>
      </pc:sldChg>
      <pc:sldChg chg="modNotesTx">
        <pc:chgData name="Chapman, Christina M" userId="09137a08-05f6-4fc3-87db-deae0d69c153" providerId="ADAL" clId="{E3389EB8-BAA7-4DC2-8888-1E4E99DE5B00}" dt="2025-10-15T12:22:34.882" v="21" actId="20577"/>
        <pc:sldMkLst>
          <pc:docMk/>
          <pc:sldMk cId="1145664168" sldId="710"/>
        </pc:sldMkLst>
      </pc:sldChg>
      <pc:sldChg chg="modNotesTx">
        <pc:chgData name="Chapman, Christina M" userId="09137a08-05f6-4fc3-87db-deae0d69c153" providerId="ADAL" clId="{E3389EB8-BAA7-4DC2-8888-1E4E99DE5B00}" dt="2025-10-15T12:21:42.410" v="2" actId="20577"/>
        <pc:sldMkLst>
          <pc:docMk/>
          <pc:sldMk cId="608015821" sldId="715"/>
        </pc:sldMkLst>
      </pc:sldChg>
      <pc:sldChg chg="modNotesTx">
        <pc:chgData name="Chapman, Christina M" userId="09137a08-05f6-4fc3-87db-deae0d69c153" providerId="ADAL" clId="{E3389EB8-BAA7-4DC2-8888-1E4E99DE5B00}" dt="2025-10-15T12:21:40.290" v="1" actId="20577"/>
        <pc:sldMkLst>
          <pc:docMk/>
          <pc:sldMk cId="464280378" sldId="716"/>
        </pc:sldMkLst>
      </pc:sldChg>
      <pc:sldChg chg="modNotesTx">
        <pc:chgData name="Chapman, Christina M" userId="09137a08-05f6-4fc3-87db-deae0d69c153" providerId="ADAL" clId="{E3389EB8-BAA7-4DC2-8888-1E4E99DE5B00}" dt="2025-10-15T12:21:50.763" v="5" actId="20577"/>
        <pc:sldMkLst>
          <pc:docMk/>
          <pc:sldMk cId="3294343800" sldId="717"/>
        </pc:sldMkLst>
      </pc:sldChg>
      <pc:sldChg chg="modNotesTx">
        <pc:chgData name="Chapman, Christina M" userId="09137a08-05f6-4fc3-87db-deae0d69c153" providerId="ADAL" clId="{E3389EB8-BAA7-4DC2-8888-1E4E99DE5B00}" dt="2025-10-15T12:21:53.344" v="6" actId="20577"/>
        <pc:sldMkLst>
          <pc:docMk/>
          <pc:sldMk cId="2675850063" sldId="718"/>
        </pc:sldMkLst>
      </pc:sldChg>
      <pc:sldChg chg="modNotesTx">
        <pc:chgData name="Chapman, Christina M" userId="09137a08-05f6-4fc3-87db-deae0d69c153" providerId="ADAL" clId="{E3389EB8-BAA7-4DC2-8888-1E4E99DE5B00}" dt="2025-10-15T12:21:55.408" v="7" actId="20577"/>
        <pc:sldMkLst>
          <pc:docMk/>
          <pc:sldMk cId="2463767740" sldId="719"/>
        </pc:sldMkLst>
      </pc:sldChg>
      <pc:sldChg chg="modNotesTx">
        <pc:chgData name="Chapman, Christina M" userId="09137a08-05f6-4fc3-87db-deae0d69c153" providerId="ADAL" clId="{E3389EB8-BAA7-4DC2-8888-1E4E99DE5B00}" dt="2025-10-15T12:22:09.753" v="14" actId="20577"/>
        <pc:sldMkLst>
          <pc:docMk/>
          <pc:sldMk cId="502049970" sldId="7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06523-B75C-498E-9179-0FB12930E73C}"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35FFF-6542-4320-A07B-AAF5C04F49A1}" type="slidenum">
              <a:rPr lang="en-US" smtClean="0"/>
              <a:t>‹#›</a:t>
            </a:fld>
            <a:endParaRPr lang="en-US"/>
          </a:p>
        </p:txBody>
      </p:sp>
    </p:spTree>
    <p:extLst>
      <p:ext uri="{BB962C8B-B14F-4D97-AF65-F5344CB8AC3E}">
        <p14:creationId xmlns:p14="http://schemas.microsoft.com/office/powerpoint/2010/main" val="49135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3</a:t>
            </a:fld>
            <a:endParaRPr lang="en-US"/>
          </a:p>
        </p:txBody>
      </p:sp>
    </p:spTree>
    <p:extLst>
      <p:ext uri="{BB962C8B-B14F-4D97-AF65-F5344CB8AC3E}">
        <p14:creationId xmlns:p14="http://schemas.microsoft.com/office/powerpoint/2010/main" val="111067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12</a:t>
            </a:fld>
            <a:endParaRPr lang="en-US"/>
          </a:p>
        </p:txBody>
      </p:sp>
    </p:spTree>
    <p:extLst>
      <p:ext uri="{BB962C8B-B14F-4D97-AF65-F5344CB8AC3E}">
        <p14:creationId xmlns:p14="http://schemas.microsoft.com/office/powerpoint/2010/main" val="230470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13</a:t>
            </a:fld>
            <a:endParaRPr lang="en-US"/>
          </a:p>
        </p:txBody>
      </p:sp>
    </p:spTree>
    <p:extLst>
      <p:ext uri="{BB962C8B-B14F-4D97-AF65-F5344CB8AC3E}">
        <p14:creationId xmlns:p14="http://schemas.microsoft.com/office/powerpoint/2010/main" val="98356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A99C9-0B3B-2BCE-0230-EC7380534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DC399-56D4-5B4D-8C98-D93FC45C62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C669F92-0AB0-6785-E4EB-B3C0EFEC8830}"/>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A4D06CB7-6867-C89C-180A-1712FCB4EC64}"/>
              </a:ext>
            </a:extLst>
          </p:cNvPr>
          <p:cNvSpPr>
            <a:spLocks noGrp="1"/>
          </p:cNvSpPr>
          <p:nvPr>
            <p:ph type="sldNum" sz="quarter" idx="10"/>
          </p:nvPr>
        </p:nvSpPr>
        <p:spPr/>
        <p:txBody>
          <a:bodyPr/>
          <a:lstStyle/>
          <a:p>
            <a:fld id="{1C6493FF-D9A4-4FE2-8CE1-6A9A687CF670}" type="slidenum">
              <a:rPr lang="en-US" smtClean="0"/>
              <a:t>14</a:t>
            </a:fld>
            <a:endParaRPr lang="en-US"/>
          </a:p>
        </p:txBody>
      </p:sp>
    </p:spTree>
    <p:extLst>
      <p:ext uri="{BB962C8B-B14F-4D97-AF65-F5344CB8AC3E}">
        <p14:creationId xmlns:p14="http://schemas.microsoft.com/office/powerpoint/2010/main" val="302498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15</a:t>
            </a:fld>
            <a:endParaRPr lang="en-US"/>
          </a:p>
        </p:txBody>
      </p:sp>
    </p:spTree>
    <p:extLst>
      <p:ext uri="{BB962C8B-B14F-4D97-AF65-F5344CB8AC3E}">
        <p14:creationId xmlns:p14="http://schemas.microsoft.com/office/powerpoint/2010/main" val="2461000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E9B52-B081-F059-B9A7-FB916884B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92627-C52A-C9FC-7908-9FCFD1B0A7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D1A434-56F3-95F1-2641-77B0859E1C57}"/>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92D67BA9-3DC8-9DDE-48A9-95ACF6F5ABCB}"/>
              </a:ext>
            </a:extLst>
          </p:cNvPr>
          <p:cNvSpPr>
            <a:spLocks noGrp="1"/>
          </p:cNvSpPr>
          <p:nvPr>
            <p:ph type="sldNum" sz="quarter" idx="10"/>
          </p:nvPr>
        </p:nvSpPr>
        <p:spPr/>
        <p:txBody>
          <a:bodyPr/>
          <a:lstStyle/>
          <a:p>
            <a:fld id="{1C6493FF-D9A4-4FE2-8CE1-6A9A687CF670}" type="slidenum">
              <a:rPr lang="en-US" smtClean="0"/>
              <a:t>16</a:t>
            </a:fld>
            <a:endParaRPr lang="en-US"/>
          </a:p>
        </p:txBody>
      </p:sp>
    </p:spTree>
    <p:extLst>
      <p:ext uri="{BB962C8B-B14F-4D97-AF65-F5344CB8AC3E}">
        <p14:creationId xmlns:p14="http://schemas.microsoft.com/office/powerpoint/2010/main" val="349353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0DA4-5CCE-1EEE-C3BF-B91874095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973E7-78F8-8A25-E859-97752F2519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FF1C562-DE0B-7C6A-A72A-7011C352D9D0}"/>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ED139EA8-B388-A5D4-2CA1-3F6660834113}"/>
              </a:ext>
            </a:extLst>
          </p:cNvPr>
          <p:cNvSpPr>
            <a:spLocks noGrp="1"/>
          </p:cNvSpPr>
          <p:nvPr>
            <p:ph type="sldNum" sz="quarter" idx="10"/>
          </p:nvPr>
        </p:nvSpPr>
        <p:spPr/>
        <p:txBody>
          <a:bodyPr/>
          <a:lstStyle/>
          <a:p>
            <a:fld id="{1C6493FF-D9A4-4FE2-8CE1-6A9A687CF670}" type="slidenum">
              <a:rPr lang="en-US" smtClean="0"/>
              <a:t>17</a:t>
            </a:fld>
            <a:endParaRPr lang="en-US"/>
          </a:p>
        </p:txBody>
      </p:sp>
    </p:spTree>
    <p:extLst>
      <p:ext uri="{BB962C8B-B14F-4D97-AF65-F5344CB8AC3E}">
        <p14:creationId xmlns:p14="http://schemas.microsoft.com/office/powerpoint/2010/main" val="2392192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1835FFF-6542-4320-A07B-AAF5C04F49A1}" type="slidenum">
              <a:rPr lang="en-US" smtClean="0"/>
              <a:t>18</a:t>
            </a:fld>
            <a:endParaRPr lang="en-US"/>
          </a:p>
        </p:txBody>
      </p:sp>
    </p:spTree>
    <p:extLst>
      <p:ext uri="{BB962C8B-B14F-4D97-AF65-F5344CB8AC3E}">
        <p14:creationId xmlns:p14="http://schemas.microsoft.com/office/powerpoint/2010/main" val="88417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19</a:t>
            </a:fld>
            <a:endParaRPr lang="en-US"/>
          </a:p>
        </p:txBody>
      </p:sp>
    </p:spTree>
    <p:extLst>
      <p:ext uri="{BB962C8B-B14F-4D97-AF65-F5344CB8AC3E}">
        <p14:creationId xmlns:p14="http://schemas.microsoft.com/office/powerpoint/2010/main" val="272431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1835FFF-6542-4320-A07B-AAF5C04F49A1}" type="slidenum">
              <a:rPr lang="en-US" smtClean="0"/>
              <a:t>20</a:t>
            </a:fld>
            <a:endParaRPr lang="en-US"/>
          </a:p>
        </p:txBody>
      </p:sp>
    </p:spTree>
    <p:extLst>
      <p:ext uri="{BB962C8B-B14F-4D97-AF65-F5344CB8AC3E}">
        <p14:creationId xmlns:p14="http://schemas.microsoft.com/office/powerpoint/2010/main" val="374207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1835FFF-6542-4320-A07B-AAF5C04F49A1}" type="slidenum">
              <a:rPr lang="en-US" smtClean="0"/>
              <a:t>21</a:t>
            </a:fld>
            <a:endParaRPr lang="en-US"/>
          </a:p>
        </p:txBody>
      </p:sp>
    </p:spTree>
    <p:extLst>
      <p:ext uri="{BB962C8B-B14F-4D97-AF65-F5344CB8AC3E}">
        <p14:creationId xmlns:p14="http://schemas.microsoft.com/office/powerpoint/2010/main" val="102713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74A6-0D72-B7DE-7B6F-F3E49F538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F3B3A-4AAD-8E35-0CDF-7C8AE254CF2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9E1B6B3-8311-8A28-F269-9A2070909E5B}"/>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A3E78A8B-A22A-BAC6-5A2C-8E6D40DA97E4}"/>
              </a:ext>
            </a:extLst>
          </p:cNvPr>
          <p:cNvSpPr>
            <a:spLocks noGrp="1"/>
          </p:cNvSpPr>
          <p:nvPr>
            <p:ph type="sldNum" sz="quarter" idx="10"/>
          </p:nvPr>
        </p:nvSpPr>
        <p:spPr/>
        <p:txBody>
          <a:bodyPr/>
          <a:lstStyle/>
          <a:p>
            <a:fld id="{1C6493FF-D9A4-4FE2-8CE1-6A9A687CF670}" type="slidenum">
              <a:rPr lang="en-US" smtClean="0"/>
              <a:t>4</a:t>
            </a:fld>
            <a:endParaRPr lang="en-US"/>
          </a:p>
        </p:txBody>
      </p:sp>
    </p:spTree>
    <p:extLst>
      <p:ext uri="{BB962C8B-B14F-4D97-AF65-F5344CB8AC3E}">
        <p14:creationId xmlns:p14="http://schemas.microsoft.com/office/powerpoint/2010/main" val="1879851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EA1D-9EA2-1478-5557-E6DA989FE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BCCAA-0D74-BB9F-FF8A-7BDDA87E5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5235A-EEA5-0DDD-780B-A1E86CF523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778B70-36C5-CE50-7182-F1C6AFBC092A}"/>
              </a:ext>
            </a:extLst>
          </p:cNvPr>
          <p:cNvSpPr>
            <a:spLocks noGrp="1"/>
          </p:cNvSpPr>
          <p:nvPr>
            <p:ph type="sldNum" sz="quarter" idx="5"/>
          </p:nvPr>
        </p:nvSpPr>
        <p:spPr/>
        <p:txBody>
          <a:bodyPr/>
          <a:lstStyle/>
          <a:p>
            <a:fld id="{51835FFF-6542-4320-A07B-AAF5C04F49A1}" type="slidenum">
              <a:rPr lang="en-US" smtClean="0"/>
              <a:t>22</a:t>
            </a:fld>
            <a:endParaRPr lang="en-US"/>
          </a:p>
        </p:txBody>
      </p:sp>
    </p:spTree>
    <p:extLst>
      <p:ext uri="{BB962C8B-B14F-4D97-AF65-F5344CB8AC3E}">
        <p14:creationId xmlns:p14="http://schemas.microsoft.com/office/powerpoint/2010/main" val="16006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C1F62-810E-AEF0-6B7E-0AF5DF164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2738A-56A0-5B91-8968-0661B83876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B4B8F81-CA7C-27B8-4BF1-DFA6700CCBF0}"/>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E55B5057-856E-4B25-6FB3-AD123990C87C}"/>
              </a:ext>
            </a:extLst>
          </p:cNvPr>
          <p:cNvSpPr>
            <a:spLocks noGrp="1"/>
          </p:cNvSpPr>
          <p:nvPr>
            <p:ph type="sldNum" sz="quarter" idx="10"/>
          </p:nvPr>
        </p:nvSpPr>
        <p:spPr/>
        <p:txBody>
          <a:bodyPr/>
          <a:lstStyle/>
          <a:p>
            <a:fld id="{1C6493FF-D9A4-4FE2-8CE1-6A9A687CF670}" type="slidenum">
              <a:rPr lang="en-US" smtClean="0"/>
              <a:t>23</a:t>
            </a:fld>
            <a:endParaRPr lang="en-US"/>
          </a:p>
        </p:txBody>
      </p:sp>
    </p:spTree>
    <p:extLst>
      <p:ext uri="{BB962C8B-B14F-4D97-AF65-F5344CB8AC3E}">
        <p14:creationId xmlns:p14="http://schemas.microsoft.com/office/powerpoint/2010/main" val="1126852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2941-0363-471C-FF0E-C58C81A31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736D8-E64B-2C43-938F-C215285B33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9A33BFA-E6AD-4371-94E9-44D2F93F004E}"/>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DDD87BCD-1C7C-1912-69D3-7A5766E8B826}"/>
              </a:ext>
            </a:extLst>
          </p:cNvPr>
          <p:cNvSpPr>
            <a:spLocks noGrp="1"/>
          </p:cNvSpPr>
          <p:nvPr>
            <p:ph type="sldNum" sz="quarter" idx="10"/>
          </p:nvPr>
        </p:nvSpPr>
        <p:spPr/>
        <p:txBody>
          <a:bodyPr/>
          <a:lstStyle/>
          <a:p>
            <a:fld id="{1C6493FF-D9A4-4FE2-8CE1-6A9A687CF670}" type="slidenum">
              <a:rPr lang="en-US" smtClean="0"/>
              <a:t>24</a:t>
            </a:fld>
            <a:endParaRPr lang="en-US"/>
          </a:p>
        </p:txBody>
      </p:sp>
    </p:spTree>
    <p:extLst>
      <p:ext uri="{BB962C8B-B14F-4D97-AF65-F5344CB8AC3E}">
        <p14:creationId xmlns:p14="http://schemas.microsoft.com/office/powerpoint/2010/main" val="69589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1BCA19-376D-F14B-AE37-E6AF84B18F0D}" type="slidenum">
              <a:rPr lang="en-US" smtClean="0"/>
              <a:t>25</a:t>
            </a:fld>
            <a:endParaRPr lang="en-US"/>
          </a:p>
        </p:txBody>
      </p:sp>
    </p:spTree>
    <p:extLst>
      <p:ext uri="{BB962C8B-B14F-4D97-AF65-F5344CB8AC3E}">
        <p14:creationId xmlns:p14="http://schemas.microsoft.com/office/powerpoint/2010/main" val="176906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35FFF-6542-4320-A07B-AAF5C04F49A1}" type="slidenum">
              <a:rPr lang="en-US" smtClean="0"/>
              <a:t>26</a:t>
            </a:fld>
            <a:endParaRPr lang="en-US"/>
          </a:p>
        </p:txBody>
      </p:sp>
    </p:spTree>
    <p:extLst>
      <p:ext uri="{BB962C8B-B14F-4D97-AF65-F5344CB8AC3E}">
        <p14:creationId xmlns:p14="http://schemas.microsoft.com/office/powerpoint/2010/main" val="411747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080D-AA86-BA58-1A1C-0232E819F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FBDF2-3A84-7A91-3997-30E2739D0CF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5F0D13E-E741-40E8-9F48-C7D5922889D9}"/>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9FEC01AF-C4D3-28C1-70F3-C3426BEB6655}"/>
              </a:ext>
            </a:extLst>
          </p:cNvPr>
          <p:cNvSpPr>
            <a:spLocks noGrp="1"/>
          </p:cNvSpPr>
          <p:nvPr>
            <p:ph type="sldNum" sz="quarter" idx="10"/>
          </p:nvPr>
        </p:nvSpPr>
        <p:spPr/>
        <p:txBody>
          <a:bodyPr/>
          <a:lstStyle/>
          <a:p>
            <a:fld id="{1C6493FF-D9A4-4FE2-8CE1-6A9A687CF670}" type="slidenum">
              <a:rPr lang="en-US" smtClean="0"/>
              <a:t>5</a:t>
            </a:fld>
            <a:endParaRPr lang="en-US"/>
          </a:p>
        </p:txBody>
      </p:sp>
    </p:spTree>
    <p:extLst>
      <p:ext uri="{BB962C8B-B14F-4D97-AF65-F5344CB8AC3E}">
        <p14:creationId xmlns:p14="http://schemas.microsoft.com/office/powerpoint/2010/main" val="29057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6</a:t>
            </a:fld>
            <a:endParaRPr lang="en-US"/>
          </a:p>
        </p:txBody>
      </p:sp>
    </p:spTree>
    <p:extLst>
      <p:ext uri="{BB962C8B-B14F-4D97-AF65-F5344CB8AC3E}">
        <p14:creationId xmlns:p14="http://schemas.microsoft.com/office/powerpoint/2010/main" val="386958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7</a:t>
            </a:fld>
            <a:endParaRPr lang="en-US"/>
          </a:p>
        </p:txBody>
      </p:sp>
    </p:spTree>
    <p:extLst>
      <p:ext uri="{BB962C8B-B14F-4D97-AF65-F5344CB8AC3E}">
        <p14:creationId xmlns:p14="http://schemas.microsoft.com/office/powerpoint/2010/main" val="414637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DC81-B591-D2C5-9FF7-77E692907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120D8-F640-3145-48C0-1B22A462764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3AED7DE-7AF2-A3BF-9BAE-F9FCE1DD0896}"/>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FB63C610-F439-38EA-2903-F796115E8068}"/>
              </a:ext>
            </a:extLst>
          </p:cNvPr>
          <p:cNvSpPr>
            <a:spLocks noGrp="1"/>
          </p:cNvSpPr>
          <p:nvPr>
            <p:ph type="sldNum" sz="quarter" idx="10"/>
          </p:nvPr>
        </p:nvSpPr>
        <p:spPr/>
        <p:txBody>
          <a:bodyPr/>
          <a:lstStyle/>
          <a:p>
            <a:fld id="{1C6493FF-D9A4-4FE2-8CE1-6A9A687CF670}" type="slidenum">
              <a:rPr lang="en-US" smtClean="0"/>
              <a:t>8</a:t>
            </a:fld>
            <a:endParaRPr lang="en-US"/>
          </a:p>
        </p:txBody>
      </p:sp>
    </p:spTree>
    <p:extLst>
      <p:ext uri="{BB962C8B-B14F-4D97-AF65-F5344CB8AC3E}">
        <p14:creationId xmlns:p14="http://schemas.microsoft.com/office/powerpoint/2010/main" val="345274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0B15A-E0BB-F136-0939-8E1D77507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28352-5DFC-0058-D224-94696F2C02E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5CEDE3B-00F8-C668-927D-70C3CE5F1D60}"/>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3706C5DA-081D-7236-2313-DF0E0F31F52E}"/>
              </a:ext>
            </a:extLst>
          </p:cNvPr>
          <p:cNvSpPr>
            <a:spLocks noGrp="1"/>
          </p:cNvSpPr>
          <p:nvPr>
            <p:ph type="sldNum" sz="quarter" idx="10"/>
          </p:nvPr>
        </p:nvSpPr>
        <p:spPr/>
        <p:txBody>
          <a:bodyPr/>
          <a:lstStyle/>
          <a:p>
            <a:fld id="{1C6493FF-D9A4-4FE2-8CE1-6A9A687CF670}" type="slidenum">
              <a:rPr lang="en-US" smtClean="0"/>
              <a:t>9</a:t>
            </a:fld>
            <a:endParaRPr lang="en-US"/>
          </a:p>
        </p:txBody>
      </p:sp>
    </p:spTree>
    <p:extLst>
      <p:ext uri="{BB962C8B-B14F-4D97-AF65-F5344CB8AC3E}">
        <p14:creationId xmlns:p14="http://schemas.microsoft.com/office/powerpoint/2010/main" val="378238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CE5EE-B8B3-E4CC-5907-A858ADFE4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98119-1E81-70A3-BFFA-FF9A217DCB4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A30464-3ABE-2029-72D5-183A5E85C883}"/>
              </a:ext>
            </a:extLst>
          </p:cNvPr>
          <p:cNvSpPr>
            <a:spLocks noGrp="1"/>
          </p:cNvSpPr>
          <p:nvPr>
            <p:ph type="body" idx="1"/>
            <p:custDataLst>
              <p:tags r:id="rId1"/>
            </p:custDataLst>
          </p:nvPr>
        </p:nvSpPr>
        <p:spPr/>
        <p:txBody>
          <a:bodyPr/>
          <a:lstStyle/>
          <a:p>
            <a:endParaRPr lang="en-US" dirty="0"/>
          </a:p>
        </p:txBody>
      </p:sp>
      <p:sp>
        <p:nvSpPr>
          <p:cNvPr id="4" name="Slide Number Placeholder 3">
            <a:extLst>
              <a:ext uri="{FF2B5EF4-FFF2-40B4-BE49-F238E27FC236}">
                <a16:creationId xmlns:a16="http://schemas.microsoft.com/office/drawing/2014/main" id="{FD60026E-19D9-E74E-2664-7851EDAC46D7}"/>
              </a:ext>
            </a:extLst>
          </p:cNvPr>
          <p:cNvSpPr>
            <a:spLocks noGrp="1"/>
          </p:cNvSpPr>
          <p:nvPr>
            <p:ph type="sldNum" sz="quarter" idx="10"/>
          </p:nvPr>
        </p:nvSpPr>
        <p:spPr/>
        <p:txBody>
          <a:bodyPr/>
          <a:lstStyle/>
          <a:p>
            <a:fld id="{1C6493FF-D9A4-4FE2-8CE1-6A9A687CF670}" type="slidenum">
              <a:rPr lang="en-US" smtClean="0"/>
              <a:t>10</a:t>
            </a:fld>
            <a:endParaRPr lang="en-US"/>
          </a:p>
        </p:txBody>
      </p:sp>
    </p:spTree>
    <p:extLst>
      <p:ext uri="{BB962C8B-B14F-4D97-AF65-F5344CB8AC3E}">
        <p14:creationId xmlns:p14="http://schemas.microsoft.com/office/powerpoint/2010/main" val="64089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1C6493FF-D9A4-4FE2-8CE1-6A9A687CF670}" type="slidenum">
              <a:rPr lang="en-US" smtClean="0"/>
              <a:t>11</a:t>
            </a:fld>
            <a:endParaRPr lang="en-US"/>
          </a:p>
        </p:txBody>
      </p:sp>
    </p:spTree>
    <p:extLst>
      <p:ext uri="{BB962C8B-B14F-4D97-AF65-F5344CB8AC3E}">
        <p14:creationId xmlns:p14="http://schemas.microsoft.com/office/powerpoint/2010/main" val="238218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C4E3-F222-4406-8438-CF4BF36E66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80FEEA-15B3-4549-8189-ECACE7134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65154A-C5EC-4196-8110-7F84C0A91969}"/>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5" name="Footer Placeholder 4">
            <a:extLst>
              <a:ext uri="{FF2B5EF4-FFF2-40B4-BE49-F238E27FC236}">
                <a16:creationId xmlns:a16="http://schemas.microsoft.com/office/drawing/2014/main" id="{1DD7631C-540C-470E-A723-C8EF86D2A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D9D29-6E1D-46A4-8100-7C6DA3AB44E9}"/>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379883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D880-F85F-46B7-8B85-8A2DC7E467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2126C-F0A5-4503-9DBD-45D71DB892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23832-E6C2-4170-A9B9-6AC21E55240B}"/>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5" name="Footer Placeholder 4">
            <a:extLst>
              <a:ext uri="{FF2B5EF4-FFF2-40B4-BE49-F238E27FC236}">
                <a16:creationId xmlns:a16="http://schemas.microsoft.com/office/drawing/2014/main" id="{10A06E8A-F4F7-420C-9874-9458A3490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61385-9943-4E74-9929-E468FA294A63}"/>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5160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674FF0-9C4C-406D-8689-1174E6F266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C9E80D-5E91-4D45-806C-C3C92C6135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336F7-2B61-4C59-A46E-396E24192425}"/>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5" name="Footer Placeholder 4">
            <a:extLst>
              <a:ext uri="{FF2B5EF4-FFF2-40B4-BE49-F238E27FC236}">
                <a16:creationId xmlns:a16="http://schemas.microsoft.com/office/drawing/2014/main" id="{F0F99654-78C8-4643-BE02-7C6419170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7F5C7-F9DA-455C-B0D1-27F53E30A985}"/>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12072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Picture Placeholder 5">
            <a:extLst>
              <a:ext uri="{FF2B5EF4-FFF2-40B4-BE49-F238E27FC236}">
                <a16:creationId xmlns:a16="http://schemas.microsoft.com/office/drawing/2014/main" id="{50022FCF-C41A-606E-4CE5-5200378EF6E5}"/>
              </a:ext>
            </a:extLst>
          </p:cNvPr>
          <p:cNvSpPr>
            <a:spLocks noGrp="1"/>
          </p:cNvSpPr>
          <p:nvPr>
            <p:ph type="pic" sz="quarter" idx="13"/>
          </p:nvPr>
        </p:nvSpPr>
        <p:spPr>
          <a:xfrm>
            <a:off x="1016000" y="1295400"/>
            <a:ext cx="1524000" cy="1778000"/>
          </a:xfrm>
        </p:spPr>
        <p:txBody>
          <a:bodyPr/>
          <a:lstStyle/>
          <a:p>
            <a:endParaRPr lang="en-US"/>
          </a:p>
        </p:txBody>
      </p:sp>
    </p:spTree>
    <p:extLst>
      <p:ext uri="{BB962C8B-B14F-4D97-AF65-F5344CB8AC3E}">
        <p14:creationId xmlns:p14="http://schemas.microsoft.com/office/powerpoint/2010/main" val="54265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Picture Placeholder 5">
            <a:extLst>
              <a:ext uri="{FF2B5EF4-FFF2-40B4-BE49-F238E27FC236}">
                <a16:creationId xmlns:a16="http://schemas.microsoft.com/office/drawing/2014/main" id="{50022FCF-C41A-606E-4CE5-5200378EF6E5}"/>
              </a:ext>
            </a:extLst>
          </p:cNvPr>
          <p:cNvSpPr>
            <a:spLocks noGrp="1"/>
          </p:cNvSpPr>
          <p:nvPr>
            <p:ph type="pic" sz="quarter" idx="13"/>
          </p:nvPr>
        </p:nvSpPr>
        <p:spPr>
          <a:xfrm>
            <a:off x="1016000" y="1295400"/>
            <a:ext cx="1524000" cy="1778000"/>
          </a:xfrm>
        </p:spPr>
        <p:txBody>
          <a:bodyPr/>
          <a:lstStyle/>
          <a:p>
            <a:endParaRPr lang="en-US"/>
          </a:p>
        </p:txBody>
      </p:sp>
    </p:spTree>
    <p:extLst>
      <p:ext uri="{BB962C8B-B14F-4D97-AF65-F5344CB8AC3E}">
        <p14:creationId xmlns:p14="http://schemas.microsoft.com/office/powerpoint/2010/main" val="416525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04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6749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533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8983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9823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464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70C1-1C7D-401F-81D7-80B31B63D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F3A80-F441-47FC-8D0E-EB048D9CC6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283C4-C9D2-4207-B119-1461C690FBC9}"/>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5" name="Footer Placeholder 4">
            <a:extLst>
              <a:ext uri="{FF2B5EF4-FFF2-40B4-BE49-F238E27FC236}">
                <a16:creationId xmlns:a16="http://schemas.microsoft.com/office/drawing/2014/main" id="{615FA4FD-2764-409C-B46F-CD133BDC1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7D33B-79D0-4287-81CE-52E13B01A0A7}"/>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656315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Picture Placeholder 5">
            <a:extLst>
              <a:ext uri="{FF2B5EF4-FFF2-40B4-BE49-F238E27FC236}">
                <a16:creationId xmlns:a16="http://schemas.microsoft.com/office/drawing/2014/main" id="{50022FCF-C41A-606E-4CE5-5200378EF6E5}"/>
              </a:ext>
            </a:extLst>
          </p:cNvPr>
          <p:cNvSpPr>
            <a:spLocks noGrp="1"/>
          </p:cNvSpPr>
          <p:nvPr>
            <p:ph type="pic" sz="quarter" idx="13"/>
          </p:nvPr>
        </p:nvSpPr>
        <p:spPr>
          <a:xfrm>
            <a:off x="1016000" y="1295400"/>
            <a:ext cx="1524000" cy="1778000"/>
          </a:xfrm>
        </p:spPr>
        <p:txBody>
          <a:bodyPr/>
          <a:lstStyle/>
          <a:p>
            <a:endParaRPr lang="en-US"/>
          </a:p>
        </p:txBody>
      </p:sp>
    </p:spTree>
    <p:extLst>
      <p:ext uri="{BB962C8B-B14F-4D97-AF65-F5344CB8AC3E}">
        <p14:creationId xmlns:p14="http://schemas.microsoft.com/office/powerpoint/2010/main" val="2024274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9873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042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8824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12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858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126A-8257-4B19-95AC-C6EE5A5B1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57833E-BF05-4E44-8C86-BE9DF8B7D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D18567-7849-430F-A954-E41A00178F8F}"/>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5" name="Footer Placeholder 4">
            <a:extLst>
              <a:ext uri="{FF2B5EF4-FFF2-40B4-BE49-F238E27FC236}">
                <a16:creationId xmlns:a16="http://schemas.microsoft.com/office/drawing/2014/main" id="{BA2893A8-D3E3-4B7E-A6F9-81CFCB7B3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58F29-243D-43CB-BC8A-2BAAA6F77358}"/>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201535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D2F2-AD9D-454D-BF73-1EDE5C7D1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DD538-E2C2-43E8-81D6-7C02D3A641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CE15D-DF8E-41E4-B996-DA9B146C7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AF054-5AAE-4169-A7CD-B2D3F622905A}"/>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6" name="Footer Placeholder 5">
            <a:extLst>
              <a:ext uri="{FF2B5EF4-FFF2-40B4-BE49-F238E27FC236}">
                <a16:creationId xmlns:a16="http://schemas.microsoft.com/office/drawing/2014/main" id="{010CDAAD-F4FE-49E8-BD03-79E7705DA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CD6D6-9659-4C17-A1F5-1A3B6543B3A6}"/>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261245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FFFE-A1E9-43C9-95A5-13BDF8CC37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46570C-03A0-4089-8322-130D20B00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639D7-3B04-4D8B-86E5-DDB3671CF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38133-DAAA-4DA1-832D-8E6F67464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D1C6A4-D97F-4BF0-8B43-DE080F56EB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8D9308-F9E0-4503-8A84-1C831D9904A9}"/>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8" name="Footer Placeholder 7">
            <a:extLst>
              <a:ext uri="{FF2B5EF4-FFF2-40B4-BE49-F238E27FC236}">
                <a16:creationId xmlns:a16="http://schemas.microsoft.com/office/drawing/2014/main" id="{2DD45938-4D4F-4D4E-94A9-DA849A9907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6C4679-C8C3-4620-8BC1-BE7207708AA9}"/>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102821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C920-6817-4C4C-88E5-EA8284F214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64158-846F-41B3-96E1-F6095F61FFA3}"/>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4" name="Footer Placeholder 3">
            <a:extLst>
              <a:ext uri="{FF2B5EF4-FFF2-40B4-BE49-F238E27FC236}">
                <a16:creationId xmlns:a16="http://schemas.microsoft.com/office/drawing/2014/main" id="{4943B9F6-C0E7-43CE-AB31-457B7C288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0F586C-D14E-46E1-B89F-FCAA768E3145}"/>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148875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5052D-82A3-400D-9F07-C4471BA6D813}"/>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3" name="Footer Placeholder 2">
            <a:extLst>
              <a:ext uri="{FF2B5EF4-FFF2-40B4-BE49-F238E27FC236}">
                <a16:creationId xmlns:a16="http://schemas.microsoft.com/office/drawing/2014/main" id="{DEB466BC-5AFF-4DCA-B1BE-5DF079FCDE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32F91F-21BC-47E9-A97E-B5FA4EBE729D}"/>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258698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2F6D-6370-4886-993A-C53C8B4DAA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1740C-EDA7-43DC-A39D-2587D98FE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899344-0B2C-4CEB-9563-CDB3D5E77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871C2-D6DB-436D-9BA0-BD766605AAD9}"/>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6" name="Footer Placeholder 5">
            <a:extLst>
              <a:ext uri="{FF2B5EF4-FFF2-40B4-BE49-F238E27FC236}">
                <a16:creationId xmlns:a16="http://schemas.microsoft.com/office/drawing/2014/main" id="{96ACFB38-79ED-478F-B369-37C9F94FC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3FD6C-1A35-4BF2-8276-655A0478313A}"/>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401090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D709-7DC4-44D8-97E8-A720F96AA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CAB13E-DD66-4268-ADB0-BED5ABAA1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079FDC-9D5E-426F-897F-048BF3D14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0FF21-60E6-49E3-B239-6BE9CBF08666}"/>
              </a:ext>
            </a:extLst>
          </p:cNvPr>
          <p:cNvSpPr>
            <a:spLocks noGrp="1"/>
          </p:cNvSpPr>
          <p:nvPr>
            <p:ph type="dt" sz="half" idx="10"/>
          </p:nvPr>
        </p:nvSpPr>
        <p:spPr/>
        <p:txBody>
          <a:bodyPr/>
          <a:lstStyle/>
          <a:p>
            <a:fld id="{DECE68DD-6FEC-446E-B473-2397DB1A9F31}" type="datetimeFigureOut">
              <a:rPr lang="en-US" smtClean="0"/>
              <a:t>10/14/2025</a:t>
            </a:fld>
            <a:endParaRPr lang="en-US"/>
          </a:p>
        </p:txBody>
      </p:sp>
      <p:sp>
        <p:nvSpPr>
          <p:cNvPr id="6" name="Footer Placeholder 5">
            <a:extLst>
              <a:ext uri="{FF2B5EF4-FFF2-40B4-BE49-F238E27FC236}">
                <a16:creationId xmlns:a16="http://schemas.microsoft.com/office/drawing/2014/main" id="{B815805B-E868-4C59-B144-6ED2571E1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3F40F-C5AB-44CF-B5B6-A758EC4B88E8}"/>
              </a:ext>
            </a:extLst>
          </p:cNvPr>
          <p:cNvSpPr>
            <a:spLocks noGrp="1"/>
          </p:cNvSpPr>
          <p:nvPr>
            <p:ph type="sldNum" sz="quarter" idx="12"/>
          </p:nvPr>
        </p:nvSpPr>
        <p:spPr/>
        <p:txBody>
          <a:bodyPr/>
          <a:lstStyle/>
          <a:p>
            <a:fld id="{97715D9F-12ED-4E70-96F8-BA49049271CF}" type="slidenum">
              <a:rPr lang="en-US" smtClean="0"/>
              <a:t>‹#›</a:t>
            </a:fld>
            <a:endParaRPr lang="en-US"/>
          </a:p>
        </p:txBody>
      </p:sp>
    </p:spTree>
    <p:extLst>
      <p:ext uri="{BB962C8B-B14F-4D97-AF65-F5344CB8AC3E}">
        <p14:creationId xmlns:p14="http://schemas.microsoft.com/office/powerpoint/2010/main" val="19890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0A88D-9C33-40E8-A000-630F92D4D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5B0265-2EE3-41DA-B240-C1F514005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8FE49-BA6C-4F51-A323-2DFE4CAB7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E68DD-6FEC-446E-B473-2397DB1A9F31}" type="datetimeFigureOut">
              <a:rPr lang="en-US" smtClean="0"/>
              <a:t>10/14/2025</a:t>
            </a:fld>
            <a:endParaRPr lang="en-US"/>
          </a:p>
        </p:txBody>
      </p:sp>
      <p:sp>
        <p:nvSpPr>
          <p:cNvPr id="5" name="Footer Placeholder 4">
            <a:extLst>
              <a:ext uri="{FF2B5EF4-FFF2-40B4-BE49-F238E27FC236}">
                <a16:creationId xmlns:a16="http://schemas.microsoft.com/office/drawing/2014/main" id="{02D8A81E-AF57-4AF5-9068-8B1AFFC6A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8BA9C-DCF4-4E40-B3FC-9EC2DE457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15D9F-12ED-4E70-96F8-BA49049271CF}" type="slidenum">
              <a:rPr lang="en-US" smtClean="0"/>
              <a:t>‹#›</a:t>
            </a:fld>
            <a:endParaRPr lang="en-US"/>
          </a:p>
        </p:txBody>
      </p:sp>
    </p:spTree>
    <p:extLst>
      <p:ext uri="{BB962C8B-B14F-4D97-AF65-F5344CB8AC3E}">
        <p14:creationId xmlns:p14="http://schemas.microsoft.com/office/powerpoint/2010/main" val="122111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06456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ncw.biginterview.com/members/dashboard"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dovetailrecruitment.co.uk/whats-difference-1st-2nd-intervie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nkedin.com/school/unc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uncw.joinhandshake.com/explor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owl.excelsior.edu/writing-for-your-career/resumes/resume-typ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48593" y="776721"/>
            <a:ext cx="5383780" cy="5479674"/>
          </a:xfrm>
          <a:custGeom>
            <a:avLst/>
            <a:gdLst/>
            <a:ahLst/>
            <a:cxnLst/>
            <a:rect l="l" t="t" r="r" b="b"/>
            <a:pathLst>
              <a:path w="8075670" h="8219511">
                <a:moveTo>
                  <a:pt x="0" y="0"/>
                </a:moveTo>
                <a:lnTo>
                  <a:pt x="8075669" y="0"/>
                </a:lnTo>
                <a:lnTo>
                  <a:pt x="8075669" y="8219511"/>
                </a:lnTo>
                <a:lnTo>
                  <a:pt x="0" y="82195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9504500" y="2630327"/>
            <a:ext cx="2104783" cy="2743200"/>
          </a:xfrm>
          <a:custGeom>
            <a:avLst/>
            <a:gdLst/>
            <a:ahLst/>
            <a:cxnLst/>
            <a:rect l="l" t="t" r="r" b="b"/>
            <a:pathLst>
              <a:path w="3157174" h="4114800">
                <a:moveTo>
                  <a:pt x="0" y="0"/>
                </a:moveTo>
                <a:lnTo>
                  <a:pt x="3157174" y="0"/>
                </a:lnTo>
                <a:lnTo>
                  <a:pt x="31571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7048725" y="4596899"/>
            <a:ext cx="3073141" cy="1659496"/>
          </a:xfrm>
          <a:custGeom>
            <a:avLst/>
            <a:gdLst/>
            <a:ahLst/>
            <a:cxnLst/>
            <a:rect l="l" t="t" r="r" b="b"/>
            <a:pathLst>
              <a:path w="4609712" h="2489244">
                <a:moveTo>
                  <a:pt x="0" y="0"/>
                </a:moveTo>
                <a:lnTo>
                  <a:pt x="4609712" y="0"/>
                </a:lnTo>
                <a:lnTo>
                  <a:pt x="4609712" y="2489244"/>
                </a:lnTo>
                <a:lnTo>
                  <a:pt x="0" y="24892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TextBox 6"/>
          <p:cNvSpPr txBox="1"/>
          <p:nvPr/>
        </p:nvSpPr>
        <p:spPr>
          <a:xfrm>
            <a:off x="685800" y="3552737"/>
            <a:ext cx="8034485" cy="1593193"/>
          </a:xfrm>
          <a:prstGeom prst="rect">
            <a:avLst/>
          </a:prstGeom>
        </p:spPr>
        <p:txBody>
          <a:bodyPr lIns="0" tIns="0" rIns="0" bIns="0" rtlCol="0" anchor="t">
            <a:spAutoFit/>
          </a:bodyPr>
          <a:lstStyle/>
          <a:p>
            <a:pPr>
              <a:lnSpc>
                <a:spcPts val="6249"/>
              </a:lnSpc>
            </a:pPr>
            <a:r>
              <a:rPr lang="en-US" sz="6367" b="1" dirty="0">
                <a:solidFill>
                  <a:srgbClr val="263762"/>
                </a:solidFill>
                <a:latin typeface="Montserrat Bold"/>
                <a:ea typeface="Montserrat Bold"/>
                <a:cs typeface="Montserrat Bold"/>
                <a:sym typeface="Montserrat Bold"/>
              </a:rPr>
              <a:t>Career Center Workshop</a:t>
            </a:r>
          </a:p>
        </p:txBody>
      </p:sp>
      <p:sp>
        <p:nvSpPr>
          <p:cNvPr id="7" name="TextBox 7"/>
          <p:cNvSpPr txBox="1"/>
          <p:nvPr/>
        </p:nvSpPr>
        <p:spPr>
          <a:xfrm>
            <a:off x="685800" y="5906556"/>
            <a:ext cx="3526101" cy="349839"/>
          </a:xfrm>
          <a:prstGeom prst="rect">
            <a:avLst/>
          </a:prstGeom>
        </p:spPr>
        <p:txBody>
          <a:bodyPr wrap="square" lIns="0" tIns="0" rIns="0" bIns="0" rtlCol="0" anchor="t">
            <a:spAutoFit/>
          </a:bodyPr>
          <a:lstStyle/>
          <a:p>
            <a:pPr>
              <a:lnSpc>
                <a:spcPts val="2955"/>
              </a:lnSpc>
            </a:pPr>
            <a:r>
              <a:rPr lang="en-US" sz="2100" b="1" dirty="0">
                <a:solidFill>
                  <a:srgbClr val="007680"/>
                </a:solidFill>
                <a:latin typeface="Montserrat Bold"/>
                <a:ea typeface="Montserrat Bold"/>
                <a:cs typeface="Montserrat Bold"/>
              </a:rPr>
              <a:t>Christina Chapman, PhD</a:t>
            </a:r>
            <a:endParaRPr lang="en-US" sz="2111" b="1" dirty="0">
              <a:solidFill>
                <a:srgbClr val="007680"/>
              </a:solidFill>
              <a:latin typeface="Montserrat Bold"/>
              <a:ea typeface="Montserrat Bold"/>
              <a:cs typeface="Montserrat Bold"/>
              <a:sym typeface="Montserrat Bold"/>
            </a:endParaRPr>
          </a:p>
        </p:txBody>
      </p:sp>
      <p:pic>
        <p:nvPicPr>
          <p:cNvPr id="9" name="Picture 8" descr="A green and black logo&#10;&#10;AI-generated content may be incorrect.">
            <a:extLst>
              <a:ext uri="{FF2B5EF4-FFF2-40B4-BE49-F238E27FC236}">
                <a16:creationId xmlns:a16="http://schemas.microsoft.com/office/drawing/2014/main" id="{ED55846C-96A5-7EC2-9E20-770CBF66F2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5324" y="201700"/>
            <a:ext cx="4343335" cy="31035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FC804-7FDF-9BEE-AAD6-671E6017A15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52ECA80-9AE3-63FD-66D9-641484635F12}"/>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D7D3CB6-447E-907C-1C92-894AE80E4372}"/>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74596F-AA6F-0BFB-885B-2439B83D29AD}"/>
              </a:ext>
            </a:extLst>
          </p:cNvPr>
          <p:cNvSpPr/>
          <p:nvPr/>
        </p:nvSpPr>
        <p:spPr>
          <a:xfrm>
            <a:off x="7475789" y="1887916"/>
            <a:ext cx="4378036" cy="4832092"/>
          </a:xfrm>
          <a:prstGeom prst="rect">
            <a:avLst/>
          </a:prstGeom>
        </p:spPr>
        <p:txBody>
          <a:bodyPr wrap="square">
            <a:spAutoFit/>
          </a:bodyPr>
          <a:lstStyle/>
          <a:p>
            <a:pPr lvl="0"/>
            <a:r>
              <a:rPr lang="en-US" sz="2400" dirty="0">
                <a:solidFill>
                  <a:srgbClr val="263762"/>
                </a:solidFill>
                <a:latin typeface="Rockwell" panose="02060603020205020403" pitchFamily="18" charset="0"/>
              </a:rPr>
              <a:t>Relevant Coursework:</a:t>
            </a:r>
          </a:p>
          <a:p>
            <a:pPr lvl="0"/>
            <a:endParaRPr lang="en-US" sz="2400" dirty="0">
              <a:solidFill>
                <a:srgbClr val="263762"/>
              </a:solidFill>
              <a:latin typeface="Rockwell" panose="02060603020205020403" pitchFamily="18" charset="0"/>
            </a:endParaRP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Completed Coursework/Courses in Progress</a:t>
            </a: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List relevant technical courses that align with career goals</a:t>
            </a: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Prioritize upper-level or specialized courses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Avoid listing general education or unrelated electives</a:t>
            </a:r>
          </a:p>
          <a:p>
            <a:pPr marL="342900" indent="-342900">
              <a:buFont typeface="Arial" panose="020B0604020202020204" pitchFamily="34" charset="0"/>
              <a:buChar char="•"/>
            </a:pPr>
            <a:r>
              <a:rPr lang="en-US" sz="2000" dirty="0">
                <a:solidFill>
                  <a:srgbClr val="263762"/>
                </a:solidFill>
                <a:latin typeface="Rockwell" panose="02060603020205020403" pitchFamily="18" charset="0"/>
              </a:rPr>
              <a:t>Use bullet points or clean inline list format</a:t>
            </a:r>
          </a:p>
          <a:p>
            <a:pPr marL="342900" indent="-342900">
              <a:buFont typeface="Arial" panose="020B0604020202020204" pitchFamily="34" charset="0"/>
              <a:buChar char="•"/>
            </a:pPr>
            <a:r>
              <a:rPr lang="en-US" sz="2000" dirty="0">
                <a:solidFill>
                  <a:srgbClr val="263762"/>
                </a:solidFill>
                <a:latin typeface="Rockwell" panose="02060603020205020403" pitchFamily="18" charset="0"/>
              </a:rPr>
              <a:t>Tailor to match description</a:t>
            </a:r>
          </a:p>
        </p:txBody>
      </p:sp>
      <p:sp>
        <p:nvSpPr>
          <p:cNvPr id="10" name="Arrow: Right 9">
            <a:extLst>
              <a:ext uri="{FF2B5EF4-FFF2-40B4-BE49-F238E27FC236}">
                <a16:creationId xmlns:a16="http://schemas.microsoft.com/office/drawing/2014/main" id="{FD12160F-61D4-EC7D-2EAE-F4B87C6D943A}"/>
              </a:ext>
            </a:extLst>
          </p:cNvPr>
          <p:cNvSpPr/>
          <p:nvPr/>
        </p:nvSpPr>
        <p:spPr>
          <a:xfrm rot="1500721">
            <a:off x="5871197" y="1247268"/>
            <a:ext cx="1422400" cy="1177310"/>
          </a:xfrm>
          <a:prstGeom prst="rightArrow">
            <a:avLst/>
          </a:prstGeom>
          <a:solidFill>
            <a:srgbClr val="2637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A9DDCC7-32E1-3A0B-FFED-F8399532D9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787" y="444422"/>
            <a:ext cx="4613430" cy="5969155"/>
          </a:xfrm>
          <a:prstGeom prst="rect">
            <a:avLst/>
          </a:prstGeom>
          <a:ln>
            <a:solidFill>
              <a:srgbClr val="263762"/>
            </a:solidFill>
          </a:ln>
        </p:spPr>
      </p:pic>
      <p:sp>
        <p:nvSpPr>
          <p:cNvPr id="7" name="Rectangle: Rounded Corners 6">
            <a:extLst>
              <a:ext uri="{FF2B5EF4-FFF2-40B4-BE49-F238E27FC236}">
                <a16:creationId xmlns:a16="http://schemas.microsoft.com/office/drawing/2014/main" id="{E7F03C98-C37D-B510-850F-434CC6AADEED}"/>
              </a:ext>
            </a:extLst>
          </p:cNvPr>
          <p:cNvSpPr/>
          <p:nvPr/>
        </p:nvSpPr>
        <p:spPr>
          <a:xfrm>
            <a:off x="456409" y="3722268"/>
            <a:ext cx="4776186" cy="654524"/>
          </a:xfrm>
          <a:prstGeom prst="roundRect">
            <a:avLst/>
          </a:prstGeom>
          <a:noFill/>
          <a:ln w="28575">
            <a:solidFill>
              <a:srgbClr val="FFE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7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564139-0878-4DC1-863B-C63B48DE828A}"/>
              </a:ext>
            </a:extLst>
          </p:cNvPr>
          <p:cNvSpPr/>
          <p:nvPr/>
        </p:nvSpPr>
        <p:spPr>
          <a:xfrm>
            <a:off x="6908806" y="1890322"/>
            <a:ext cx="5000067" cy="4893647"/>
          </a:xfrm>
          <a:prstGeom prst="rect">
            <a:avLst/>
          </a:prstGeom>
        </p:spPr>
        <p:txBody>
          <a:bodyPr wrap="square">
            <a:spAutoFit/>
          </a:bodyPr>
          <a:lstStyle/>
          <a:p>
            <a:pPr lvl="0"/>
            <a:r>
              <a:rPr lang="en-US" sz="2400" dirty="0">
                <a:solidFill>
                  <a:srgbClr val="263762"/>
                </a:solidFill>
                <a:latin typeface="Rockwell" panose="02060603020205020403" pitchFamily="18" charset="0"/>
              </a:rPr>
              <a:t>Experience:</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List in reverse chronological order</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Include Employer, Location, Role, Dates</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Lead with action verb in correct tense and give detailed description highlighting skills and responsibilities</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Quantify information when possible (use $ and #)</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Highlight tools, technologies, and responsibilities</a:t>
            </a:r>
          </a:p>
        </p:txBody>
      </p:sp>
      <p:sp>
        <p:nvSpPr>
          <p:cNvPr id="10" name="Arrow: Right 9">
            <a:extLst>
              <a:ext uri="{FF2B5EF4-FFF2-40B4-BE49-F238E27FC236}">
                <a16:creationId xmlns:a16="http://schemas.microsoft.com/office/drawing/2014/main" id="{8AADE137-41B4-4852-B560-717413D8EDE5}"/>
              </a:ext>
            </a:extLst>
          </p:cNvPr>
          <p:cNvSpPr/>
          <p:nvPr/>
        </p:nvSpPr>
        <p:spPr>
          <a:xfrm>
            <a:off x="5809673" y="2397854"/>
            <a:ext cx="1010577" cy="826991"/>
          </a:xfrm>
          <a:prstGeom prst="rightArrow">
            <a:avLst/>
          </a:prstGeom>
          <a:solidFill>
            <a:srgbClr val="2637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3AD641-A966-4C28-80EB-104E87095969}"/>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21C23A-FF6D-48D9-BBD9-28AAF2D7766C}"/>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3CB90E-BF47-294B-80C4-3E65950EC1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4137" y="444422"/>
            <a:ext cx="4613430" cy="5969155"/>
          </a:xfrm>
          <a:prstGeom prst="rect">
            <a:avLst/>
          </a:prstGeom>
          <a:ln>
            <a:solidFill>
              <a:srgbClr val="263762"/>
            </a:solidFill>
          </a:ln>
        </p:spPr>
      </p:pic>
      <p:sp>
        <p:nvSpPr>
          <p:cNvPr id="7" name="Rectangle: Rounded Corners 6">
            <a:extLst>
              <a:ext uri="{FF2B5EF4-FFF2-40B4-BE49-F238E27FC236}">
                <a16:creationId xmlns:a16="http://schemas.microsoft.com/office/drawing/2014/main" id="{0C65F5A0-60A8-4633-A720-67368A279CD8}"/>
              </a:ext>
            </a:extLst>
          </p:cNvPr>
          <p:cNvSpPr/>
          <p:nvPr/>
        </p:nvSpPr>
        <p:spPr>
          <a:xfrm>
            <a:off x="329454" y="4319196"/>
            <a:ext cx="4953741" cy="1149882"/>
          </a:xfrm>
          <a:prstGeom prst="roundRect">
            <a:avLst/>
          </a:prstGeom>
          <a:noFill/>
          <a:ln w="28575">
            <a:solidFill>
              <a:srgbClr val="FFE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AA1CB8-0BBE-4D67-A750-503DE0DCD59F}"/>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6E9548-DB63-4E28-AB57-B82E7B00FA2A}"/>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564139-0878-4DC1-863B-C63B48DE828A}"/>
              </a:ext>
            </a:extLst>
          </p:cNvPr>
          <p:cNvSpPr/>
          <p:nvPr/>
        </p:nvSpPr>
        <p:spPr>
          <a:xfrm>
            <a:off x="7441035" y="1943792"/>
            <a:ext cx="4650604" cy="3416320"/>
          </a:xfrm>
          <a:prstGeom prst="rect">
            <a:avLst/>
          </a:prstGeom>
        </p:spPr>
        <p:txBody>
          <a:bodyPr wrap="square">
            <a:spAutoFit/>
          </a:bodyPr>
          <a:lstStyle/>
          <a:p>
            <a:pPr lvl="0"/>
            <a:r>
              <a:rPr lang="en-US" sz="2400" dirty="0">
                <a:solidFill>
                  <a:srgbClr val="263762"/>
                </a:solidFill>
                <a:latin typeface="Rockwell" panose="02060603020205020403" pitchFamily="18" charset="0"/>
              </a:rPr>
              <a:t>Campus Involvement and/or</a:t>
            </a:r>
          </a:p>
          <a:p>
            <a:pPr lvl="0"/>
            <a:r>
              <a:rPr lang="en-US" sz="2400" dirty="0">
                <a:solidFill>
                  <a:srgbClr val="263762"/>
                </a:solidFill>
                <a:latin typeface="Rockwell" panose="02060603020205020403" pitchFamily="18" charset="0"/>
              </a:rPr>
              <a:t>Leadership</a:t>
            </a:r>
          </a:p>
          <a:p>
            <a:pPr lvl="0"/>
            <a:endParaRPr lang="en-US" sz="2400" dirty="0">
              <a:solidFill>
                <a:srgbClr val="263762"/>
              </a:solidFill>
              <a:latin typeface="Rockwell" panose="02060603020205020403" pitchFamily="18" charset="0"/>
            </a:endParaRP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ANY clubs or organizations</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Roles/Duties included</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Dates and descriptions of skills/ knowledge, competencies as appropriate are included.</a:t>
            </a:r>
          </a:p>
        </p:txBody>
      </p:sp>
      <p:sp>
        <p:nvSpPr>
          <p:cNvPr id="10" name="Arrow: Right 9">
            <a:extLst>
              <a:ext uri="{FF2B5EF4-FFF2-40B4-BE49-F238E27FC236}">
                <a16:creationId xmlns:a16="http://schemas.microsoft.com/office/drawing/2014/main" id="{8AADE137-41B4-4852-B560-717413D8EDE5}"/>
              </a:ext>
            </a:extLst>
          </p:cNvPr>
          <p:cNvSpPr/>
          <p:nvPr/>
        </p:nvSpPr>
        <p:spPr>
          <a:xfrm rot="19067129">
            <a:off x="6023319" y="3902850"/>
            <a:ext cx="1422400" cy="1177310"/>
          </a:xfrm>
          <a:prstGeom prst="rightArrow">
            <a:avLst/>
          </a:prstGeom>
          <a:solidFill>
            <a:srgbClr val="2637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066993-E232-C539-6DC3-45E33FBDC4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547" y="444422"/>
            <a:ext cx="4613430" cy="5969155"/>
          </a:xfrm>
          <a:prstGeom prst="rect">
            <a:avLst/>
          </a:prstGeom>
          <a:ln>
            <a:solidFill>
              <a:srgbClr val="263762"/>
            </a:solidFill>
          </a:ln>
        </p:spPr>
      </p:pic>
      <p:sp>
        <p:nvSpPr>
          <p:cNvPr id="7" name="Rectangle: Rounded Corners 6">
            <a:extLst>
              <a:ext uri="{FF2B5EF4-FFF2-40B4-BE49-F238E27FC236}">
                <a16:creationId xmlns:a16="http://schemas.microsoft.com/office/drawing/2014/main" id="{0C65F5A0-60A8-4633-A720-67368A279CD8}"/>
              </a:ext>
            </a:extLst>
          </p:cNvPr>
          <p:cNvSpPr/>
          <p:nvPr/>
        </p:nvSpPr>
        <p:spPr>
          <a:xfrm>
            <a:off x="394700" y="5469078"/>
            <a:ext cx="4843126" cy="592676"/>
          </a:xfrm>
          <a:prstGeom prst="roundRect">
            <a:avLst/>
          </a:prstGeom>
          <a:noFill/>
          <a:ln w="28575">
            <a:solidFill>
              <a:srgbClr val="FFE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7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AB3EE2-B8E4-4FB2-9674-027C2C73AE41}"/>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00CA21-1EC5-42D8-85FC-BC53FB46B3BF}"/>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DCDC34-9A05-4206-B1B5-5987DF071C66}"/>
              </a:ext>
            </a:extLst>
          </p:cNvPr>
          <p:cNvSpPr/>
          <p:nvPr/>
        </p:nvSpPr>
        <p:spPr>
          <a:xfrm>
            <a:off x="1289936" y="312412"/>
            <a:ext cx="9619747" cy="769441"/>
          </a:xfrm>
          <a:prstGeom prst="rect">
            <a:avLst/>
          </a:prstGeom>
        </p:spPr>
        <p:txBody>
          <a:bodyPr wrap="square">
            <a:spAutoFit/>
          </a:bodyPr>
          <a:lstStyle/>
          <a:p>
            <a:pPr lvl="0"/>
            <a:r>
              <a:rPr lang="en-US" sz="4400" b="1" kern="900" spc="120" dirty="0">
                <a:solidFill>
                  <a:prstClr val="white"/>
                </a:solidFill>
                <a:latin typeface="Rockwell" panose="02060603020205020403" pitchFamily="18" charset="0"/>
              </a:rPr>
              <a:t>Formula for Perfect Statements</a:t>
            </a:r>
            <a:endParaRPr lang="en-US" sz="2400" dirty="0">
              <a:solidFill>
                <a:prstClr val="black"/>
              </a:solidFill>
            </a:endParaRPr>
          </a:p>
        </p:txBody>
      </p:sp>
      <p:sp>
        <p:nvSpPr>
          <p:cNvPr id="6" name="Rectangle 5">
            <a:extLst>
              <a:ext uri="{FF2B5EF4-FFF2-40B4-BE49-F238E27FC236}">
                <a16:creationId xmlns:a16="http://schemas.microsoft.com/office/drawing/2014/main" id="{4020315F-2EDF-458F-9FF5-E700A3290305}"/>
              </a:ext>
            </a:extLst>
          </p:cNvPr>
          <p:cNvSpPr/>
          <p:nvPr/>
        </p:nvSpPr>
        <p:spPr>
          <a:xfrm>
            <a:off x="0" y="3724223"/>
            <a:ext cx="3400747" cy="593752"/>
          </a:xfrm>
          <a:prstGeom prst="rect">
            <a:avLst/>
          </a:prstGeom>
        </p:spPr>
        <p:txBody>
          <a:bodyPr wrap="square">
            <a:spAutoFit/>
          </a:bodyPr>
          <a:lstStyle/>
          <a:p>
            <a:pPr marL="282575" lvl="0" algn="ctr">
              <a:lnSpc>
                <a:spcPct val="80000"/>
              </a:lnSpc>
              <a:buClr>
                <a:srgbClr val="44546A"/>
              </a:buClr>
              <a:buSzPct val="100000"/>
            </a:pPr>
            <a:r>
              <a:rPr lang="en-US" sz="4000" b="1" dirty="0">
                <a:solidFill>
                  <a:srgbClr val="263762"/>
                </a:solidFill>
                <a:latin typeface="Rockwell" panose="02060603020205020403" pitchFamily="18" charset="0"/>
              </a:rPr>
              <a:t>Action Verb</a:t>
            </a:r>
            <a:endParaRPr lang="en-US" sz="4000" b="1" dirty="0">
              <a:solidFill>
                <a:srgbClr val="263762"/>
              </a:solidFill>
            </a:endParaRPr>
          </a:p>
        </p:txBody>
      </p:sp>
      <p:pic>
        <p:nvPicPr>
          <p:cNvPr id="7" name="Graphic 6" descr="Add with solid fill">
            <a:extLst>
              <a:ext uri="{FF2B5EF4-FFF2-40B4-BE49-F238E27FC236}">
                <a16:creationId xmlns:a16="http://schemas.microsoft.com/office/drawing/2014/main" id="{216AEC69-43E7-939C-2153-A9EEB0C06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7115" y="3563899"/>
            <a:ext cx="914400" cy="914400"/>
          </a:xfrm>
          <a:prstGeom prst="rect">
            <a:avLst/>
          </a:prstGeom>
        </p:spPr>
      </p:pic>
      <p:sp>
        <p:nvSpPr>
          <p:cNvPr id="8" name="Rectangle 7">
            <a:extLst>
              <a:ext uri="{FF2B5EF4-FFF2-40B4-BE49-F238E27FC236}">
                <a16:creationId xmlns:a16="http://schemas.microsoft.com/office/drawing/2014/main" id="{BE50DAE6-17DF-6EC1-FC0D-7D0995EF7220}"/>
              </a:ext>
            </a:extLst>
          </p:cNvPr>
          <p:cNvSpPr/>
          <p:nvPr/>
        </p:nvSpPr>
        <p:spPr>
          <a:xfrm>
            <a:off x="3994935" y="3563899"/>
            <a:ext cx="2486347" cy="1086195"/>
          </a:xfrm>
          <a:prstGeom prst="rect">
            <a:avLst/>
          </a:prstGeom>
        </p:spPr>
        <p:txBody>
          <a:bodyPr wrap="square">
            <a:spAutoFit/>
          </a:bodyPr>
          <a:lstStyle/>
          <a:p>
            <a:pPr marL="282575" lvl="0" algn="ctr">
              <a:lnSpc>
                <a:spcPct val="80000"/>
              </a:lnSpc>
              <a:buClr>
                <a:srgbClr val="44546A"/>
              </a:buClr>
              <a:buSzPct val="100000"/>
            </a:pPr>
            <a:r>
              <a:rPr lang="en-US" sz="4000" b="1" dirty="0">
                <a:solidFill>
                  <a:srgbClr val="263762"/>
                </a:solidFill>
                <a:latin typeface="Rockwell" panose="02060603020205020403" pitchFamily="18" charset="0"/>
              </a:rPr>
              <a:t>What You Did</a:t>
            </a:r>
            <a:endParaRPr lang="en-US" sz="4000" b="1" dirty="0">
              <a:solidFill>
                <a:srgbClr val="263762"/>
              </a:solidFill>
            </a:endParaRPr>
          </a:p>
        </p:txBody>
      </p:sp>
      <p:pic>
        <p:nvPicPr>
          <p:cNvPr id="9" name="Graphic 8" descr="Add with solid fill">
            <a:extLst>
              <a:ext uri="{FF2B5EF4-FFF2-40B4-BE49-F238E27FC236}">
                <a16:creationId xmlns:a16="http://schemas.microsoft.com/office/drawing/2014/main" id="{35D46C5B-3487-7068-203B-FCA0B3754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2244" y="3568877"/>
            <a:ext cx="914400" cy="914400"/>
          </a:xfrm>
          <a:prstGeom prst="rect">
            <a:avLst/>
          </a:prstGeom>
        </p:spPr>
      </p:pic>
      <p:sp>
        <p:nvSpPr>
          <p:cNvPr id="10" name="Rectangle 9">
            <a:extLst>
              <a:ext uri="{FF2B5EF4-FFF2-40B4-BE49-F238E27FC236}">
                <a16:creationId xmlns:a16="http://schemas.microsoft.com/office/drawing/2014/main" id="{45586D13-C6A5-B392-EED9-DCFFF0355812}"/>
              </a:ext>
            </a:extLst>
          </p:cNvPr>
          <p:cNvSpPr/>
          <p:nvPr/>
        </p:nvSpPr>
        <p:spPr>
          <a:xfrm>
            <a:off x="7717606" y="3563898"/>
            <a:ext cx="3192077" cy="1086195"/>
          </a:xfrm>
          <a:prstGeom prst="rect">
            <a:avLst/>
          </a:prstGeom>
        </p:spPr>
        <p:txBody>
          <a:bodyPr wrap="square">
            <a:spAutoFit/>
          </a:bodyPr>
          <a:lstStyle/>
          <a:p>
            <a:pPr marL="282575" lvl="0" algn="ctr">
              <a:lnSpc>
                <a:spcPct val="80000"/>
              </a:lnSpc>
              <a:buClr>
                <a:srgbClr val="44546A"/>
              </a:buClr>
              <a:buSzPct val="100000"/>
            </a:pPr>
            <a:r>
              <a:rPr lang="en-US" sz="4000" b="1" dirty="0">
                <a:solidFill>
                  <a:srgbClr val="263762"/>
                </a:solidFill>
                <a:latin typeface="Rockwell" panose="02060603020205020403" pitchFamily="18" charset="0"/>
              </a:rPr>
              <a:t>How/</a:t>
            </a:r>
            <a:r>
              <a:rPr lang="en-US" sz="4000" b="1">
                <a:solidFill>
                  <a:srgbClr val="263762"/>
                </a:solidFill>
                <a:latin typeface="Rockwell" panose="02060603020205020403" pitchFamily="18" charset="0"/>
              </a:rPr>
              <a:t>Why You Did It</a:t>
            </a:r>
            <a:endParaRPr lang="en-US" sz="4000" b="1" dirty="0">
              <a:solidFill>
                <a:srgbClr val="263762"/>
              </a:solidFill>
            </a:endParaRPr>
          </a:p>
        </p:txBody>
      </p:sp>
    </p:spTree>
    <p:extLst>
      <p:ext uri="{BB962C8B-B14F-4D97-AF65-F5344CB8AC3E}">
        <p14:creationId xmlns:p14="http://schemas.microsoft.com/office/powerpoint/2010/main" val="141901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8DFA0-3AF3-5FC2-EEF6-A51AD911E79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FD3C88C-856E-0224-DE5B-63F19794DF6D}"/>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3D1E05-05F6-737E-A9C7-E57698E7BB7C}"/>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40AA98-BE41-95D2-5110-7F98B63DA1C0}"/>
              </a:ext>
            </a:extLst>
          </p:cNvPr>
          <p:cNvSpPr/>
          <p:nvPr/>
        </p:nvSpPr>
        <p:spPr>
          <a:xfrm>
            <a:off x="1289936" y="312412"/>
            <a:ext cx="9619747" cy="769441"/>
          </a:xfrm>
          <a:prstGeom prst="rect">
            <a:avLst/>
          </a:prstGeom>
        </p:spPr>
        <p:txBody>
          <a:bodyPr wrap="square">
            <a:spAutoFit/>
          </a:bodyPr>
          <a:lstStyle/>
          <a:p>
            <a:pPr lvl="0"/>
            <a:r>
              <a:rPr lang="en-US" sz="4400" b="1" kern="900" spc="120" dirty="0">
                <a:solidFill>
                  <a:prstClr val="white"/>
                </a:solidFill>
                <a:latin typeface="Rockwell" panose="02060603020205020403" pitchFamily="18" charset="0"/>
              </a:rPr>
              <a:t>Action Verbs that Describe Skills</a:t>
            </a:r>
            <a:endParaRPr lang="en-US" sz="2400" dirty="0">
              <a:solidFill>
                <a:prstClr val="black"/>
              </a:solidFill>
            </a:endParaRPr>
          </a:p>
        </p:txBody>
      </p:sp>
      <p:sp>
        <p:nvSpPr>
          <p:cNvPr id="3" name="Rectangle 2">
            <a:extLst>
              <a:ext uri="{FF2B5EF4-FFF2-40B4-BE49-F238E27FC236}">
                <a16:creationId xmlns:a16="http://schemas.microsoft.com/office/drawing/2014/main" id="{BCBB8EB2-2E25-6285-691E-4AD89B30AF93}"/>
              </a:ext>
            </a:extLst>
          </p:cNvPr>
          <p:cNvSpPr/>
          <p:nvPr/>
        </p:nvSpPr>
        <p:spPr>
          <a:xfrm>
            <a:off x="1020432" y="2470775"/>
            <a:ext cx="2597791" cy="3194721"/>
          </a:xfrm>
          <a:prstGeom prst="rect">
            <a:avLst/>
          </a:prstGeom>
        </p:spPr>
        <p:txBody>
          <a:bodyPr wrap="square">
            <a:spAutoFit/>
          </a:bodyPr>
          <a:lstStyle/>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Achieved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Advised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Analyzed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Assisted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Budgeted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Coached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Conducted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Coordinated</a:t>
            </a:r>
          </a:p>
          <a:p>
            <a:pPr marL="285750" indent="-285750">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Counseled</a:t>
            </a:r>
          </a:p>
        </p:txBody>
      </p:sp>
      <p:sp>
        <p:nvSpPr>
          <p:cNvPr id="4" name="Rectangle 3">
            <a:extLst>
              <a:ext uri="{FF2B5EF4-FFF2-40B4-BE49-F238E27FC236}">
                <a16:creationId xmlns:a16="http://schemas.microsoft.com/office/drawing/2014/main" id="{D4E8393F-C984-EC63-2DDA-09D44917A79D}"/>
              </a:ext>
            </a:extLst>
          </p:cNvPr>
          <p:cNvSpPr/>
          <p:nvPr/>
        </p:nvSpPr>
        <p:spPr>
          <a:xfrm>
            <a:off x="8375724" y="2470775"/>
            <a:ext cx="2720828" cy="3194721"/>
          </a:xfrm>
          <a:prstGeom prst="rect">
            <a:avLst/>
          </a:prstGeom>
        </p:spPr>
        <p:txBody>
          <a:bodyPr wrap="square">
            <a:spAutoFit/>
          </a:bodyPr>
          <a:lstStyle/>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Led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Managed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Motivated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Organized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Performed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Planned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Promoted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Scheduled</a:t>
            </a:r>
          </a:p>
          <a:p>
            <a:pPr marL="687388" indent="-517525">
              <a:lnSpc>
                <a:spcPct val="80000"/>
              </a:lnSpc>
              <a:buClr>
                <a:schemeClr val="tx2"/>
              </a:buClr>
              <a:buSzPct val="100000"/>
              <a:buFont typeface="Arial" panose="020B0604020202020204" pitchFamily="34" charset="0"/>
              <a:buChar char="•"/>
            </a:pPr>
            <a:r>
              <a:rPr lang="en-US" sz="2800" dirty="0">
                <a:solidFill>
                  <a:srgbClr val="263762"/>
                </a:solidFill>
                <a:latin typeface="Rockwell" panose="02060603020205020403" pitchFamily="18" charset="0"/>
              </a:rPr>
              <a:t>Served</a:t>
            </a:r>
          </a:p>
        </p:txBody>
      </p:sp>
      <p:sp>
        <p:nvSpPr>
          <p:cNvPr id="6" name="Rectangle 5">
            <a:extLst>
              <a:ext uri="{FF2B5EF4-FFF2-40B4-BE49-F238E27FC236}">
                <a16:creationId xmlns:a16="http://schemas.microsoft.com/office/drawing/2014/main" id="{83D714BD-4A43-7F9B-5F60-14B6C2A02E74}"/>
              </a:ext>
            </a:extLst>
          </p:cNvPr>
          <p:cNvSpPr/>
          <p:nvPr/>
        </p:nvSpPr>
        <p:spPr>
          <a:xfrm>
            <a:off x="4335482" y="2470775"/>
            <a:ext cx="3073166" cy="3201004"/>
          </a:xfrm>
          <a:prstGeom prst="rect">
            <a:avLst/>
          </a:prstGeom>
        </p:spPr>
        <p:txBody>
          <a:bodyPr wrap="square">
            <a:spAutoFit/>
          </a:bodyPr>
          <a:lstStyle/>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Solved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Supervised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Surveyed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Trained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Created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Designed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Facilitated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Increased</a:t>
            </a:r>
          </a:p>
          <a:p>
            <a:pPr marL="625475" lvl="0" indent="-342900">
              <a:lnSpc>
                <a:spcPct val="80000"/>
              </a:lnSpc>
              <a:buClr>
                <a:srgbClr val="44546A"/>
              </a:buClr>
              <a:buSzPct val="100000"/>
              <a:buFont typeface="Arial" panose="020B0604020202020204" pitchFamily="34" charset="0"/>
              <a:buChar char="•"/>
            </a:pPr>
            <a:r>
              <a:rPr lang="en-US" sz="2800" dirty="0">
                <a:solidFill>
                  <a:srgbClr val="263762"/>
                </a:solidFill>
                <a:latin typeface="Rockwell" panose="02060603020205020403" pitchFamily="18" charset="0"/>
              </a:rPr>
              <a:t>Implemented</a:t>
            </a:r>
            <a:endParaRPr lang="en-US" sz="2800" dirty="0">
              <a:solidFill>
                <a:srgbClr val="263762"/>
              </a:solidFill>
            </a:endParaRPr>
          </a:p>
        </p:txBody>
      </p:sp>
    </p:spTree>
    <p:extLst>
      <p:ext uri="{BB962C8B-B14F-4D97-AF65-F5344CB8AC3E}">
        <p14:creationId xmlns:p14="http://schemas.microsoft.com/office/powerpoint/2010/main" val="50204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0CBCF6-44F1-40A8-8B3B-23B06293D1D4}"/>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09640F-59C3-4EBF-9019-C56D95E0C1C4}"/>
              </a:ext>
            </a:extLst>
          </p:cNvPr>
          <p:cNvSpPr/>
          <p:nvPr/>
        </p:nvSpPr>
        <p:spPr>
          <a:xfrm>
            <a:off x="0" y="1388922"/>
            <a:ext cx="12192000" cy="111843"/>
          </a:xfrm>
          <a:prstGeom prst="rect">
            <a:avLst/>
          </a:prstGeom>
          <a:solidFill>
            <a:srgbClr val="FFE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64BE39F-BE87-43B3-9255-F24D86267995}"/>
              </a:ext>
            </a:extLst>
          </p:cNvPr>
          <p:cNvSpPr>
            <a:spLocks noGrp="1"/>
          </p:cNvSpPr>
          <p:nvPr>
            <p:ph idx="1"/>
          </p:nvPr>
        </p:nvSpPr>
        <p:spPr>
          <a:xfrm>
            <a:off x="833436" y="1972434"/>
            <a:ext cx="10515600" cy="1529971"/>
          </a:xfrm>
        </p:spPr>
        <p:txBody>
          <a:bodyPr>
            <a:normAutofit/>
          </a:bodyPr>
          <a:lstStyle/>
          <a:p>
            <a:pPr marL="0" indent="0">
              <a:buNone/>
            </a:pPr>
            <a:r>
              <a:rPr lang="en-US" sz="2400" dirty="0">
                <a:solidFill>
                  <a:srgbClr val="263762"/>
                </a:solidFill>
                <a:latin typeface="Rockwell" panose="02060603020205020403" pitchFamily="18" charset="0"/>
              </a:rPr>
              <a:t>Applicant Tracking Systems (ATS) -  “a type of software application that handles the recruitment process, namely by sorting through thousands of resumes, to determine which ones are the best fit for the positions for which they were submitted.” (</a:t>
            </a:r>
            <a:r>
              <a:rPr lang="en-US" sz="2400" dirty="0" err="1">
                <a:solidFill>
                  <a:srgbClr val="263762"/>
                </a:solidFill>
                <a:latin typeface="Rockwell" panose="02060603020205020403" pitchFamily="18" charset="0"/>
              </a:rPr>
              <a:t>jobscan</a:t>
            </a:r>
            <a:r>
              <a:rPr lang="en-US" sz="2400" dirty="0">
                <a:solidFill>
                  <a:srgbClr val="263762"/>
                </a:solidFill>
                <a:latin typeface="Rockwell" panose="02060603020205020403" pitchFamily="18" charset="0"/>
              </a:rPr>
              <a:t>)</a:t>
            </a:r>
          </a:p>
        </p:txBody>
      </p:sp>
      <p:sp>
        <p:nvSpPr>
          <p:cNvPr id="6" name="TextBox 5">
            <a:extLst>
              <a:ext uri="{FF2B5EF4-FFF2-40B4-BE49-F238E27FC236}">
                <a16:creationId xmlns:a16="http://schemas.microsoft.com/office/drawing/2014/main" id="{AF4977C3-52BB-45E9-9289-F877DC814A57}"/>
              </a:ext>
            </a:extLst>
          </p:cNvPr>
          <p:cNvSpPr txBox="1"/>
          <p:nvPr/>
        </p:nvSpPr>
        <p:spPr>
          <a:xfrm>
            <a:off x="3102249" y="3591327"/>
            <a:ext cx="5977974" cy="2613536"/>
          </a:xfrm>
          <a:prstGeom prst="rect">
            <a:avLst/>
          </a:prstGeom>
          <a:solidFill>
            <a:srgbClr val="FFE786"/>
          </a:solidFill>
          <a:ln>
            <a:solidFill>
              <a:srgbClr val="26376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lnSpc>
                <a:spcPct val="90000"/>
              </a:lnSpc>
              <a:spcBef>
                <a:spcPts val="1000"/>
              </a:spcBef>
            </a:pPr>
            <a:r>
              <a:rPr lang="en-US" sz="2400" b="1" dirty="0">
                <a:solidFill>
                  <a:srgbClr val="263762"/>
                </a:solidFill>
                <a:latin typeface="Rockwell" panose="02060603020205020403" pitchFamily="18" charset="0"/>
              </a:rPr>
              <a:t>Examples:</a:t>
            </a:r>
          </a:p>
          <a:p>
            <a:pPr lvl="0">
              <a:lnSpc>
                <a:spcPct val="90000"/>
              </a:lnSpc>
              <a:spcBef>
                <a:spcPts val="1000"/>
              </a:spcBef>
            </a:pPr>
            <a:r>
              <a:rPr lang="en-US" sz="2400" dirty="0">
                <a:solidFill>
                  <a:srgbClr val="263762"/>
                </a:solidFill>
                <a:latin typeface="Rockwell" panose="02060603020205020403" pitchFamily="18" charset="0"/>
              </a:rPr>
              <a:t>Aided				Monitor	</a:t>
            </a:r>
          </a:p>
          <a:p>
            <a:pPr lvl="0">
              <a:lnSpc>
                <a:spcPct val="90000"/>
              </a:lnSpc>
              <a:spcBef>
                <a:spcPts val="1000"/>
              </a:spcBef>
            </a:pPr>
            <a:r>
              <a:rPr lang="en-US" sz="2400" dirty="0">
                <a:solidFill>
                  <a:srgbClr val="263762"/>
                </a:solidFill>
                <a:latin typeface="Rockwell" panose="02060603020205020403" pitchFamily="18" charset="0"/>
              </a:rPr>
              <a:t>Prioritized			Mediate</a:t>
            </a:r>
          </a:p>
          <a:p>
            <a:pPr lvl="0">
              <a:lnSpc>
                <a:spcPct val="90000"/>
              </a:lnSpc>
              <a:spcBef>
                <a:spcPts val="1000"/>
              </a:spcBef>
            </a:pPr>
            <a:r>
              <a:rPr lang="en-US" sz="2400" dirty="0">
                <a:solidFill>
                  <a:srgbClr val="263762"/>
                </a:solidFill>
                <a:latin typeface="Rockwell" panose="02060603020205020403" pitchFamily="18" charset="0"/>
              </a:rPr>
              <a:t>Educate			Problem Solve</a:t>
            </a:r>
          </a:p>
          <a:p>
            <a:pPr lvl="0">
              <a:lnSpc>
                <a:spcPct val="90000"/>
              </a:lnSpc>
              <a:spcBef>
                <a:spcPts val="1000"/>
              </a:spcBef>
            </a:pPr>
            <a:r>
              <a:rPr lang="en-US" sz="2400" dirty="0">
                <a:solidFill>
                  <a:srgbClr val="263762"/>
                </a:solidFill>
                <a:latin typeface="Rockwell" panose="02060603020205020403" pitchFamily="18" charset="0"/>
              </a:rPr>
              <a:t>Help/Assist/Support	Administer</a:t>
            </a:r>
          </a:p>
          <a:p>
            <a:endParaRPr lang="en-US" sz="1600" dirty="0">
              <a:solidFill>
                <a:srgbClr val="263762"/>
              </a:solidFill>
              <a:latin typeface="Rockwell" panose="02060603020205020403" pitchFamily="18" charset="0"/>
            </a:endParaRPr>
          </a:p>
        </p:txBody>
      </p:sp>
      <p:sp>
        <p:nvSpPr>
          <p:cNvPr id="7" name="Rectangle 6">
            <a:extLst>
              <a:ext uri="{FF2B5EF4-FFF2-40B4-BE49-F238E27FC236}">
                <a16:creationId xmlns:a16="http://schemas.microsoft.com/office/drawing/2014/main" id="{80F18DAB-3316-4C51-80DC-DA7C67B625ED}"/>
              </a:ext>
            </a:extLst>
          </p:cNvPr>
          <p:cNvSpPr/>
          <p:nvPr/>
        </p:nvSpPr>
        <p:spPr>
          <a:xfrm>
            <a:off x="545910" y="6293786"/>
            <a:ext cx="6504345" cy="369332"/>
          </a:xfrm>
          <a:prstGeom prst="rect">
            <a:avLst/>
          </a:prstGeom>
        </p:spPr>
        <p:txBody>
          <a:bodyPr wrap="none">
            <a:spAutoFit/>
          </a:bodyPr>
          <a:lstStyle/>
          <a:p>
            <a:r>
              <a:rPr lang="en-US" i="1" dirty="0">
                <a:solidFill>
                  <a:srgbClr val="263762"/>
                </a:solidFill>
                <a:latin typeface="Rockwell" panose="02060603020205020403" pitchFamily="18" charset="0"/>
              </a:rPr>
              <a:t>*Visit </a:t>
            </a:r>
            <a:r>
              <a:rPr lang="en-US" i="1" u="sng" dirty="0">
                <a:solidFill>
                  <a:srgbClr val="263762"/>
                </a:solidFill>
                <a:latin typeface="Rockwell" panose="02060603020205020403" pitchFamily="18" charset="0"/>
              </a:rPr>
              <a:t>onetonline.org </a:t>
            </a:r>
            <a:r>
              <a:rPr lang="en-US" i="1" dirty="0">
                <a:solidFill>
                  <a:srgbClr val="263762"/>
                </a:solidFill>
                <a:latin typeface="Rockwell" panose="02060603020205020403" pitchFamily="18" charset="0"/>
              </a:rPr>
              <a:t>for examples of industry-specific words. </a:t>
            </a:r>
          </a:p>
        </p:txBody>
      </p:sp>
      <p:sp>
        <p:nvSpPr>
          <p:cNvPr id="2" name="Rectangle 1">
            <a:extLst>
              <a:ext uri="{FF2B5EF4-FFF2-40B4-BE49-F238E27FC236}">
                <a16:creationId xmlns:a16="http://schemas.microsoft.com/office/drawing/2014/main" id="{8ADCDC34-9A05-4206-B1B5-5987DF071C66}"/>
              </a:ext>
            </a:extLst>
          </p:cNvPr>
          <p:cNvSpPr/>
          <p:nvPr/>
        </p:nvSpPr>
        <p:spPr>
          <a:xfrm>
            <a:off x="1360489" y="371720"/>
            <a:ext cx="9461494" cy="769441"/>
          </a:xfrm>
          <a:prstGeom prst="rect">
            <a:avLst/>
          </a:prstGeom>
        </p:spPr>
        <p:txBody>
          <a:bodyPr wrap="square">
            <a:spAutoFit/>
          </a:bodyPr>
          <a:lstStyle/>
          <a:p>
            <a:pPr lvl="0"/>
            <a:r>
              <a:rPr lang="en-US" sz="4400" b="1" kern="900" spc="120" dirty="0">
                <a:solidFill>
                  <a:prstClr val="white"/>
                </a:solidFill>
                <a:latin typeface="Rockwell" panose="02060603020205020403" pitchFamily="18" charset="0"/>
              </a:rPr>
              <a:t>Include Industry-Specific Words</a:t>
            </a:r>
            <a:endParaRPr lang="en-US" sz="2400" dirty="0">
              <a:solidFill>
                <a:prstClr val="black"/>
              </a:solidFill>
            </a:endParaRPr>
          </a:p>
        </p:txBody>
      </p:sp>
    </p:spTree>
    <p:extLst>
      <p:ext uri="{BB962C8B-B14F-4D97-AF65-F5344CB8AC3E}">
        <p14:creationId xmlns:p14="http://schemas.microsoft.com/office/powerpoint/2010/main" val="415492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60D65-29DF-798C-D66A-AB937D63FA3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36436BA-254D-749B-2EB7-3E7793141353}"/>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FCCECE-9F8C-0EE4-CF38-6D549A2509F1}"/>
              </a:ext>
            </a:extLst>
          </p:cNvPr>
          <p:cNvSpPr/>
          <p:nvPr/>
        </p:nvSpPr>
        <p:spPr>
          <a:xfrm>
            <a:off x="0" y="1388922"/>
            <a:ext cx="12192000" cy="111843"/>
          </a:xfrm>
          <a:prstGeom prst="rect">
            <a:avLst/>
          </a:prstGeom>
          <a:solidFill>
            <a:srgbClr val="FFE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77258AD-B307-BAEB-5F70-27FFDEF04A1C}"/>
              </a:ext>
            </a:extLst>
          </p:cNvPr>
          <p:cNvSpPr>
            <a:spLocks noGrp="1"/>
          </p:cNvSpPr>
          <p:nvPr>
            <p:ph idx="1"/>
          </p:nvPr>
        </p:nvSpPr>
        <p:spPr>
          <a:xfrm>
            <a:off x="833436" y="1972434"/>
            <a:ext cx="10515600" cy="4685220"/>
          </a:xfrm>
        </p:spPr>
        <p:txBody>
          <a:bodyPr>
            <a:noAutofit/>
          </a:bodyPr>
          <a:lstStyle/>
          <a:p>
            <a:r>
              <a:rPr lang="en-US" sz="2000" dirty="0">
                <a:solidFill>
                  <a:srgbClr val="263762"/>
                </a:solidFill>
                <a:latin typeface="Rockwell" panose="02060603020205020403" pitchFamily="18" charset="0"/>
              </a:rPr>
              <a:t>Before: Created a database for a class project using MySQL</a:t>
            </a:r>
          </a:p>
          <a:p>
            <a:pPr lvl="1"/>
            <a:r>
              <a:rPr lang="en-US" sz="2000" dirty="0">
                <a:solidFill>
                  <a:srgbClr val="263762"/>
                </a:solidFill>
                <a:latin typeface="Rockwell" panose="02060603020205020403" pitchFamily="18" charset="0"/>
              </a:rPr>
              <a:t>After: Created a relational database using MySQL to organize student records and demonstrate normalization principles</a:t>
            </a:r>
          </a:p>
          <a:p>
            <a:r>
              <a:rPr lang="en-US" sz="2000" dirty="0">
                <a:solidFill>
                  <a:srgbClr val="263762"/>
                </a:solidFill>
                <a:latin typeface="Rockwell" panose="02060603020205020403" pitchFamily="18" charset="0"/>
              </a:rPr>
              <a:t>Before: Helped update software on lab computers.</a:t>
            </a:r>
          </a:p>
          <a:p>
            <a:pPr lvl="1"/>
            <a:r>
              <a:rPr lang="en-US" sz="2000" dirty="0">
                <a:solidFill>
                  <a:srgbClr val="263762"/>
                </a:solidFill>
                <a:latin typeface="Rockwell" panose="02060603020205020403" pitchFamily="18" charset="0"/>
              </a:rPr>
              <a:t>After: Assisted with updating operating systems on 20+ lab computers to ensure compatibility with new instructional software and improve system performance</a:t>
            </a:r>
          </a:p>
          <a:p>
            <a:r>
              <a:rPr lang="en-US" sz="2000" dirty="0">
                <a:solidFill>
                  <a:srgbClr val="263762"/>
                </a:solidFill>
                <a:latin typeface="Rockwell" panose="02060603020205020403" pitchFamily="18" charset="0"/>
              </a:rPr>
              <a:t>Before: Used Excel to clean and analyze survey data</a:t>
            </a:r>
          </a:p>
          <a:p>
            <a:pPr lvl="1"/>
            <a:r>
              <a:rPr lang="en-US" sz="2000" dirty="0">
                <a:solidFill>
                  <a:srgbClr val="263762"/>
                </a:solidFill>
                <a:latin typeface="Rockwell" panose="02060603020205020403" pitchFamily="18" charset="0"/>
              </a:rPr>
              <a:t>After: Cleaned and analyzed survey data in Excel using pivot tables and conditional formatting to identify patterns for a class project</a:t>
            </a:r>
          </a:p>
          <a:p>
            <a:r>
              <a:rPr lang="en-US" sz="2000" dirty="0">
                <a:solidFill>
                  <a:srgbClr val="263762"/>
                </a:solidFill>
                <a:latin typeface="Rockwell" panose="02060603020205020403" pitchFamily="18" charset="0"/>
              </a:rPr>
              <a:t>Before: Worked with a team to complete a web development project</a:t>
            </a:r>
          </a:p>
          <a:p>
            <a:pPr lvl="1"/>
            <a:r>
              <a:rPr lang="en-US" sz="2000" dirty="0">
                <a:solidFill>
                  <a:srgbClr val="263762"/>
                </a:solidFill>
                <a:latin typeface="Rockwell" panose="02060603020205020403" pitchFamily="18" charset="0"/>
              </a:rPr>
              <a:t>After: Collaborated with a team of four to design and deploy a responsive website using HTML, JavaScript,  and CSS as part of a semester-long capstone project. </a:t>
            </a:r>
          </a:p>
          <a:p>
            <a:endParaRPr lang="en-US" dirty="0">
              <a:solidFill>
                <a:srgbClr val="263762"/>
              </a:solidFill>
              <a:latin typeface="Rockwell" panose="02060603020205020403" pitchFamily="18" charset="0"/>
            </a:endParaRPr>
          </a:p>
        </p:txBody>
      </p:sp>
      <p:sp>
        <p:nvSpPr>
          <p:cNvPr id="2" name="Rectangle 1">
            <a:extLst>
              <a:ext uri="{FF2B5EF4-FFF2-40B4-BE49-F238E27FC236}">
                <a16:creationId xmlns:a16="http://schemas.microsoft.com/office/drawing/2014/main" id="{43694BFA-A627-DEDB-1B6B-2FB38350881E}"/>
              </a:ext>
            </a:extLst>
          </p:cNvPr>
          <p:cNvSpPr/>
          <p:nvPr/>
        </p:nvSpPr>
        <p:spPr>
          <a:xfrm>
            <a:off x="1360489" y="371720"/>
            <a:ext cx="9461494" cy="769441"/>
          </a:xfrm>
          <a:prstGeom prst="rect">
            <a:avLst/>
          </a:prstGeom>
        </p:spPr>
        <p:txBody>
          <a:bodyPr wrap="square">
            <a:spAutoFit/>
          </a:bodyPr>
          <a:lstStyle/>
          <a:p>
            <a:pPr lvl="0"/>
            <a:r>
              <a:rPr lang="en-US" sz="4400" b="1" kern="900" spc="120" dirty="0">
                <a:solidFill>
                  <a:prstClr val="white"/>
                </a:solidFill>
                <a:latin typeface="Rockwell" panose="02060603020205020403" pitchFamily="18" charset="0"/>
              </a:rPr>
              <a:t>Resume Statement Examples</a:t>
            </a:r>
          </a:p>
        </p:txBody>
      </p:sp>
    </p:spTree>
    <p:extLst>
      <p:ext uri="{BB962C8B-B14F-4D97-AF65-F5344CB8AC3E}">
        <p14:creationId xmlns:p14="http://schemas.microsoft.com/office/powerpoint/2010/main" val="221589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326A4-A88E-118F-55A5-2A4F057B7CF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FE199C2-3D2D-9D1A-345D-ACEF9EB8DCD5}"/>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09C80F9-52A9-8266-0DAC-2650F0B4AFF9}"/>
              </a:ext>
            </a:extLst>
          </p:cNvPr>
          <p:cNvSpPr/>
          <p:nvPr/>
        </p:nvSpPr>
        <p:spPr>
          <a:xfrm>
            <a:off x="4195369" y="360421"/>
            <a:ext cx="3801262" cy="707886"/>
          </a:xfrm>
          <a:prstGeom prst="rect">
            <a:avLst/>
          </a:prstGeom>
        </p:spPr>
        <p:txBody>
          <a:bodyPr wrap="square">
            <a:spAutoFit/>
          </a:bodyPr>
          <a:lstStyle/>
          <a:p>
            <a:pPr lvl="0" algn="ctr"/>
            <a:r>
              <a:rPr lang="en-US" sz="4000" b="1" kern="900" spc="120" dirty="0" err="1">
                <a:solidFill>
                  <a:schemeClr val="bg1"/>
                </a:solidFill>
                <a:latin typeface="Rockwell" panose="02060603020205020403" pitchFamily="18" charset="0"/>
                <a:hlinkClick r:id="rId3">
                  <a:extLst>
                    <a:ext uri="{A12FA001-AC4F-418D-AE19-62706E023703}">
                      <ahyp:hlinkClr xmlns:ahyp="http://schemas.microsoft.com/office/drawing/2018/hyperlinkcolor" val="tx"/>
                    </a:ext>
                  </a:extLst>
                </a:hlinkClick>
              </a:rPr>
              <a:t>BigResume</a:t>
            </a:r>
            <a:endParaRPr lang="en-US" sz="4000" i="1" dirty="0">
              <a:solidFill>
                <a:schemeClr val="bg1"/>
              </a:solidFill>
            </a:endParaRPr>
          </a:p>
        </p:txBody>
      </p:sp>
      <p:sp>
        <p:nvSpPr>
          <p:cNvPr id="10" name="Rectangle 9">
            <a:extLst>
              <a:ext uri="{FF2B5EF4-FFF2-40B4-BE49-F238E27FC236}">
                <a16:creationId xmlns:a16="http://schemas.microsoft.com/office/drawing/2014/main" id="{C7E7F955-D6D2-9821-44AC-A6B6075F2C3E}"/>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10;&#10;AI-generated content may be incorrect.">
            <a:extLst>
              <a:ext uri="{FF2B5EF4-FFF2-40B4-BE49-F238E27FC236}">
                <a16:creationId xmlns:a16="http://schemas.microsoft.com/office/drawing/2014/main" id="{6010B4A7-9409-6FED-5E32-84BD11E51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35923"/>
            <a:ext cx="12192000" cy="5022077"/>
          </a:xfrm>
          <a:prstGeom prst="rect">
            <a:avLst/>
          </a:prstGeom>
        </p:spPr>
      </p:pic>
    </p:spTree>
    <p:extLst>
      <p:ext uri="{BB962C8B-B14F-4D97-AF65-F5344CB8AC3E}">
        <p14:creationId xmlns:p14="http://schemas.microsoft.com/office/powerpoint/2010/main" val="126410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4913AD-CFB1-4FBE-A08E-4E18BB79C974}"/>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3A38B4-0BAF-4738-8AB5-7586C9652F2D}"/>
              </a:ext>
            </a:extLst>
          </p:cNvPr>
          <p:cNvSpPr txBox="1"/>
          <p:nvPr/>
        </p:nvSpPr>
        <p:spPr>
          <a:xfrm>
            <a:off x="515087" y="232431"/>
            <a:ext cx="11152298" cy="861774"/>
          </a:xfrm>
          <a:prstGeom prst="rect">
            <a:avLst/>
          </a:prstGeom>
          <a:noFill/>
        </p:spPr>
        <p:txBody>
          <a:bodyPr wrap="square" rtlCol="0">
            <a:spAutoFit/>
          </a:bodyPr>
          <a:lstStyle/>
          <a:p>
            <a:pPr algn="ctr"/>
            <a:r>
              <a:rPr lang="en-US" sz="5000" b="1" dirty="0">
                <a:solidFill>
                  <a:schemeClr val="bg1"/>
                </a:solidFill>
                <a:latin typeface="Rockwell" panose="02060603020205020403" pitchFamily="18" charset="0"/>
              </a:rPr>
              <a:t>Networking</a:t>
            </a:r>
          </a:p>
        </p:txBody>
      </p:sp>
      <p:sp>
        <p:nvSpPr>
          <p:cNvPr id="6" name="Rectangle 5">
            <a:extLst>
              <a:ext uri="{FF2B5EF4-FFF2-40B4-BE49-F238E27FC236}">
                <a16:creationId xmlns:a16="http://schemas.microsoft.com/office/drawing/2014/main" id="{BA49D4C4-31B4-4DD9-BBF6-7746BD29FD08}"/>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erson sitting at a table with another person sitting at a table&#10;&#10;AI-generated content may be incorrect.">
            <a:extLst>
              <a:ext uri="{FF2B5EF4-FFF2-40B4-BE49-F238E27FC236}">
                <a16:creationId xmlns:a16="http://schemas.microsoft.com/office/drawing/2014/main" id="{6C04FCD7-982C-561D-B377-2622763ED6BB}"/>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892742" y="2419183"/>
            <a:ext cx="4695021" cy="3132138"/>
          </a:xfrm>
          <a:prstGeom prst="rect">
            <a:avLst/>
          </a:prstGeom>
        </p:spPr>
      </p:pic>
      <p:pic>
        <p:nvPicPr>
          <p:cNvPr id="14" name="Picture 13" descr="What is LinkedIn?">
            <a:extLst>
              <a:ext uri="{FF2B5EF4-FFF2-40B4-BE49-F238E27FC236}">
                <a16:creationId xmlns:a16="http://schemas.microsoft.com/office/drawing/2014/main" id="{DABD3076-C310-B940-BC6E-A0CAC20565E7}"/>
              </a:ext>
            </a:extLst>
          </p:cNvPr>
          <p:cNvPicPr>
            <a:picLocks noChangeAspect="1"/>
          </p:cNvPicPr>
          <p:nvPr/>
        </p:nvPicPr>
        <p:blipFill>
          <a:blip r:embed="rId5"/>
          <a:stretch>
            <a:fillRect/>
          </a:stretch>
        </p:blipFill>
        <p:spPr>
          <a:xfrm>
            <a:off x="521369" y="2421355"/>
            <a:ext cx="5574632" cy="3130216"/>
          </a:xfrm>
          <a:prstGeom prst="rect">
            <a:avLst/>
          </a:prstGeom>
        </p:spPr>
      </p:pic>
    </p:spTree>
    <p:extLst>
      <p:ext uri="{BB962C8B-B14F-4D97-AF65-F5344CB8AC3E}">
        <p14:creationId xmlns:p14="http://schemas.microsoft.com/office/powerpoint/2010/main" val="36100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65BB7D-E0ED-4BE3-9389-FA66CD3F500F}"/>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766DA1-9EB8-4086-A8E8-7247DB203313}"/>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6B2AF1-CD59-482F-916B-0866BFAD6FFE}"/>
              </a:ext>
            </a:extLst>
          </p:cNvPr>
          <p:cNvSpPr txBox="1"/>
          <p:nvPr/>
        </p:nvSpPr>
        <p:spPr>
          <a:xfrm>
            <a:off x="515087" y="263574"/>
            <a:ext cx="11152298" cy="861774"/>
          </a:xfrm>
          <a:prstGeom prst="rect">
            <a:avLst/>
          </a:prstGeom>
          <a:noFill/>
        </p:spPr>
        <p:txBody>
          <a:bodyPr wrap="square" rtlCol="0">
            <a:spAutoFit/>
          </a:bodyPr>
          <a:lstStyle/>
          <a:p>
            <a:pPr algn="ctr"/>
            <a:r>
              <a:rPr lang="en-US" sz="5000" b="1" dirty="0">
                <a:solidFill>
                  <a:schemeClr val="bg1"/>
                </a:solidFill>
                <a:latin typeface="Rockwell" panose="02060603020205020403" pitchFamily="18" charset="0"/>
              </a:rPr>
              <a:t>What is LinkedIn?</a:t>
            </a:r>
          </a:p>
        </p:txBody>
      </p:sp>
      <p:sp>
        <p:nvSpPr>
          <p:cNvPr id="3" name="Rectangle 2">
            <a:extLst>
              <a:ext uri="{FF2B5EF4-FFF2-40B4-BE49-F238E27FC236}">
                <a16:creationId xmlns:a16="http://schemas.microsoft.com/office/drawing/2014/main" id="{542C0998-11D2-46CA-AE6C-79A7E16906A8}"/>
              </a:ext>
            </a:extLst>
          </p:cNvPr>
          <p:cNvSpPr/>
          <p:nvPr/>
        </p:nvSpPr>
        <p:spPr>
          <a:xfrm>
            <a:off x="515087" y="2099497"/>
            <a:ext cx="10546672" cy="3903697"/>
          </a:xfrm>
          <a:prstGeom prst="rect">
            <a:avLst/>
          </a:prstGeom>
        </p:spPr>
        <p:txBody>
          <a:bodyPr wrap="square">
            <a:spAutoFit/>
          </a:bodyPr>
          <a:lstStyle/>
          <a:p>
            <a:pPr marL="285750" indent="-285750">
              <a:lnSpc>
                <a:spcPct val="150000"/>
              </a:lnSpc>
              <a:spcBef>
                <a:spcPts val="0"/>
              </a:spcBef>
              <a:buFont typeface="Arial" panose="020B0604020202020204" pitchFamily="34" charset="0"/>
              <a:buChar char="•"/>
            </a:pPr>
            <a:r>
              <a:rPr lang="en-US" sz="2400" dirty="0">
                <a:solidFill>
                  <a:srgbClr val="263762"/>
                </a:solidFill>
                <a:latin typeface="Rockwell" panose="02060603020205020403" pitchFamily="18" charset="0"/>
              </a:rPr>
              <a:t>More than a “Professional Facebook”</a:t>
            </a:r>
          </a:p>
          <a:p>
            <a:pPr marL="285750" indent="-285750">
              <a:lnSpc>
                <a:spcPct val="150000"/>
              </a:lnSpc>
              <a:spcBef>
                <a:spcPts val="0"/>
              </a:spcBef>
              <a:buFont typeface="Arial" panose="020B0604020202020204" pitchFamily="34" charset="0"/>
              <a:buChar char="•"/>
            </a:pPr>
            <a:r>
              <a:rPr lang="en-US" sz="2400" dirty="0">
                <a:solidFill>
                  <a:srgbClr val="263762"/>
                </a:solidFill>
                <a:latin typeface="Rockwell" panose="02060603020205020403" pitchFamily="18" charset="0"/>
              </a:rPr>
              <a:t>A business-oriented social networking website that many people use for staying connected with business associates, clients, and former colleagues. </a:t>
            </a:r>
          </a:p>
          <a:p>
            <a:pPr marL="285750" indent="-285750">
              <a:lnSpc>
                <a:spcPct val="150000"/>
              </a:lnSpc>
              <a:spcBef>
                <a:spcPts val="0"/>
              </a:spcBef>
              <a:buFont typeface="Arial" panose="020B0604020202020204" pitchFamily="34" charset="0"/>
              <a:buChar char="•"/>
            </a:pPr>
            <a:r>
              <a:rPr lang="en-US" sz="2400" dirty="0">
                <a:solidFill>
                  <a:srgbClr val="263762"/>
                </a:solidFill>
                <a:latin typeface="Rockwell" panose="02060603020205020403" pitchFamily="18" charset="0"/>
              </a:rPr>
              <a:t>Largest professional networking website/platform today (close to 800 million users, with over 250 million monthly active users)</a:t>
            </a:r>
          </a:p>
          <a:p>
            <a:pPr marL="285750" indent="-285750">
              <a:lnSpc>
                <a:spcPct val="150000"/>
              </a:lnSpc>
              <a:spcBef>
                <a:spcPts val="0"/>
              </a:spcBef>
              <a:buFont typeface="Arial" panose="020B0604020202020204" pitchFamily="34" charset="0"/>
              <a:buChar char="•"/>
            </a:pPr>
            <a:r>
              <a:rPr lang="en-US" sz="2400" dirty="0">
                <a:solidFill>
                  <a:srgbClr val="263762"/>
                </a:solidFill>
                <a:latin typeface="Rockwell" panose="02060603020205020403" pitchFamily="18" charset="0"/>
              </a:rPr>
              <a:t>One of the best ways to promote and market your personal brand</a:t>
            </a:r>
          </a:p>
        </p:txBody>
      </p:sp>
    </p:spTree>
    <p:extLst>
      <p:ext uri="{BB962C8B-B14F-4D97-AF65-F5344CB8AC3E}">
        <p14:creationId xmlns:p14="http://schemas.microsoft.com/office/powerpoint/2010/main" val="14457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680"/>
        </a:solidFill>
        <a:effectLst/>
      </p:bgPr>
    </p:bg>
    <p:spTree>
      <p:nvGrpSpPr>
        <p:cNvPr id="1" name=""/>
        <p:cNvGrpSpPr/>
        <p:nvPr/>
      </p:nvGrpSpPr>
      <p:grpSpPr>
        <a:xfrm>
          <a:off x="0" y="0"/>
          <a:ext cx="0" cy="0"/>
          <a:chOff x="0" y="0"/>
          <a:chExt cx="0" cy="0"/>
        </a:xfrm>
      </p:grpSpPr>
      <p:sp>
        <p:nvSpPr>
          <p:cNvPr id="2" name="Freeform 2"/>
          <p:cNvSpPr/>
          <p:nvPr/>
        </p:nvSpPr>
        <p:spPr>
          <a:xfrm>
            <a:off x="934242" y="293232"/>
            <a:ext cx="10323517" cy="6271536"/>
          </a:xfrm>
          <a:custGeom>
            <a:avLst/>
            <a:gdLst/>
            <a:ahLst/>
            <a:cxnLst/>
            <a:rect l="l" t="t" r="r" b="b"/>
            <a:pathLst>
              <a:path w="15485275" h="9407304">
                <a:moveTo>
                  <a:pt x="0" y="0"/>
                </a:moveTo>
                <a:lnTo>
                  <a:pt x="15485274" y="0"/>
                </a:lnTo>
                <a:lnTo>
                  <a:pt x="15485274" y="9407304"/>
                </a:lnTo>
                <a:lnTo>
                  <a:pt x="0" y="94073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946728" y="1826708"/>
            <a:ext cx="3208286" cy="3638262"/>
          </a:xfrm>
          <a:custGeom>
            <a:avLst/>
            <a:gdLst/>
            <a:ahLst/>
            <a:cxnLst/>
            <a:rect l="l" t="t" r="r" b="b"/>
            <a:pathLst>
              <a:path w="4812429" h="5457393">
                <a:moveTo>
                  <a:pt x="0" y="0"/>
                </a:moveTo>
                <a:lnTo>
                  <a:pt x="4812429" y="0"/>
                </a:lnTo>
                <a:lnTo>
                  <a:pt x="4812429" y="5457394"/>
                </a:lnTo>
                <a:lnTo>
                  <a:pt x="0" y="54573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dirty="0">
              <a:solidFill>
                <a:prstClr val="black"/>
              </a:solidFill>
              <a:latin typeface="Calibri"/>
            </a:endParaRPr>
          </a:p>
        </p:txBody>
      </p:sp>
      <p:sp>
        <p:nvSpPr>
          <p:cNvPr id="5" name="Freeform 5"/>
          <p:cNvSpPr/>
          <p:nvPr/>
        </p:nvSpPr>
        <p:spPr>
          <a:xfrm rot="-5400000">
            <a:off x="8486118" y="3679380"/>
            <a:ext cx="4248490" cy="239461"/>
          </a:xfrm>
          <a:custGeom>
            <a:avLst/>
            <a:gdLst/>
            <a:ahLst/>
            <a:cxnLst/>
            <a:rect l="l" t="t" r="r" b="b"/>
            <a:pathLst>
              <a:path w="6372735" h="359191">
                <a:moveTo>
                  <a:pt x="0" y="0"/>
                </a:moveTo>
                <a:lnTo>
                  <a:pt x="6372734" y="0"/>
                </a:lnTo>
                <a:lnTo>
                  <a:pt x="6372734" y="359191"/>
                </a:lnTo>
                <a:lnTo>
                  <a:pt x="0" y="3591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4075302" y="2608113"/>
            <a:ext cx="2679995" cy="3412031"/>
          </a:xfrm>
          <a:custGeom>
            <a:avLst/>
            <a:gdLst/>
            <a:ahLst/>
            <a:cxnLst/>
            <a:rect l="l" t="t" r="r" b="b"/>
            <a:pathLst>
              <a:path w="4019993" h="5118046">
                <a:moveTo>
                  <a:pt x="0" y="0"/>
                </a:moveTo>
                <a:lnTo>
                  <a:pt x="4019993" y="0"/>
                </a:lnTo>
                <a:lnTo>
                  <a:pt x="4019993" y="5118047"/>
                </a:lnTo>
                <a:lnTo>
                  <a:pt x="0" y="51180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4506080" y="4397865"/>
            <a:ext cx="1818439" cy="1299379"/>
          </a:xfrm>
          <a:custGeom>
            <a:avLst/>
            <a:gdLst/>
            <a:ahLst/>
            <a:cxnLst/>
            <a:rect l="l" t="t" r="r" b="b"/>
            <a:pathLst>
              <a:path w="2727659" h="1949069">
                <a:moveTo>
                  <a:pt x="0" y="0"/>
                </a:moveTo>
                <a:lnTo>
                  <a:pt x="2727659" y="0"/>
                </a:lnTo>
                <a:lnTo>
                  <a:pt x="2727659" y="1949070"/>
                </a:lnTo>
                <a:lnTo>
                  <a:pt x="0" y="1949070"/>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8881428" y="614386"/>
            <a:ext cx="455037" cy="463141"/>
          </a:xfrm>
          <a:custGeom>
            <a:avLst/>
            <a:gdLst/>
            <a:ahLst/>
            <a:cxnLst/>
            <a:rect l="l" t="t" r="r" b="b"/>
            <a:pathLst>
              <a:path w="682555" h="694712">
                <a:moveTo>
                  <a:pt x="0" y="0"/>
                </a:moveTo>
                <a:lnTo>
                  <a:pt x="682555" y="0"/>
                </a:lnTo>
                <a:lnTo>
                  <a:pt x="682555" y="694713"/>
                </a:lnTo>
                <a:lnTo>
                  <a:pt x="0" y="6947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1361056" y="1488518"/>
            <a:ext cx="5394241" cy="1019703"/>
          </a:xfrm>
          <a:prstGeom prst="rect">
            <a:avLst/>
          </a:prstGeom>
        </p:spPr>
        <p:txBody>
          <a:bodyPr lIns="0" tIns="0" rIns="0" bIns="0" rtlCol="0" anchor="t">
            <a:spAutoFit/>
          </a:bodyPr>
          <a:lstStyle/>
          <a:p>
            <a:pPr defTabSz="609630">
              <a:lnSpc>
                <a:spcPts val="7802"/>
              </a:lnSpc>
            </a:pPr>
            <a:r>
              <a:rPr lang="en-US" sz="7961" b="1" dirty="0">
                <a:solidFill>
                  <a:srgbClr val="008687"/>
                </a:solidFill>
                <a:latin typeface="Rockwell" panose="02060603020205020403" pitchFamily="18" charset="0"/>
                <a:ea typeface="Montserrat Bold"/>
                <a:cs typeface="Montserrat Bold"/>
                <a:sym typeface="Montserrat Bold"/>
              </a:rPr>
              <a:t>Check-in!</a:t>
            </a:r>
          </a:p>
        </p:txBody>
      </p:sp>
      <p:sp>
        <p:nvSpPr>
          <p:cNvPr id="10" name="TextBox 10"/>
          <p:cNvSpPr txBox="1"/>
          <p:nvPr/>
        </p:nvSpPr>
        <p:spPr>
          <a:xfrm>
            <a:off x="4163977" y="641351"/>
            <a:ext cx="3614965" cy="360035"/>
          </a:xfrm>
          <a:prstGeom prst="rect">
            <a:avLst/>
          </a:prstGeom>
        </p:spPr>
        <p:txBody>
          <a:bodyPr lIns="0" tIns="0" rIns="0" bIns="0" rtlCol="0" anchor="t">
            <a:spAutoFit/>
          </a:bodyPr>
          <a:lstStyle/>
          <a:p>
            <a:pPr defTabSz="609630">
              <a:lnSpc>
                <a:spcPts val="2955"/>
              </a:lnSpc>
            </a:pPr>
            <a:r>
              <a:rPr lang="en-US" sz="2111" b="1" dirty="0">
                <a:solidFill>
                  <a:srgbClr val="101010"/>
                </a:solidFill>
                <a:latin typeface="Rockwell" panose="02060603020205020403" pitchFamily="18" charset="0"/>
                <a:ea typeface="Montserrat Bold"/>
                <a:cs typeface="Montserrat Bold"/>
                <a:sym typeface="Montserrat Bold"/>
              </a:rPr>
              <a:t>uncw.edu/career</a:t>
            </a:r>
          </a:p>
        </p:txBody>
      </p:sp>
      <p:sp>
        <p:nvSpPr>
          <p:cNvPr id="11" name="TextBox 11"/>
          <p:cNvSpPr txBox="1"/>
          <p:nvPr/>
        </p:nvSpPr>
        <p:spPr>
          <a:xfrm>
            <a:off x="1462962" y="2625912"/>
            <a:ext cx="2472793" cy="3055580"/>
          </a:xfrm>
          <a:prstGeom prst="rect">
            <a:avLst/>
          </a:prstGeom>
        </p:spPr>
        <p:txBody>
          <a:bodyPr lIns="0" tIns="0" rIns="0" bIns="0" rtlCol="0" anchor="t">
            <a:spAutoFit/>
          </a:bodyPr>
          <a:lstStyle/>
          <a:p>
            <a:pPr defTabSz="609630">
              <a:lnSpc>
                <a:spcPts val="1978"/>
              </a:lnSpc>
            </a:pPr>
            <a:r>
              <a:rPr lang="en-US" sz="1400" b="1" dirty="0">
                <a:solidFill>
                  <a:srgbClr val="003366"/>
                </a:solidFill>
                <a:latin typeface="Rockwell" panose="02060603020205020403" pitchFamily="18" charset="0"/>
                <a:ea typeface="Montserrat Bold"/>
                <a:cs typeface="Montserrat Bold"/>
                <a:sym typeface="Montserrat Bold"/>
              </a:rPr>
              <a:t>Fisher University Union 2035, </a:t>
            </a:r>
          </a:p>
          <a:p>
            <a:pPr defTabSz="609630">
              <a:lnSpc>
                <a:spcPts val="1978"/>
              </a:lnSpc>
            </a:pPr>
            <a:r>
              <a:rPr lang="en-US" sz="1400" b="1" dirty="0">
                <a:solidFill>
                  <a:srgbClr val="003366"/>
                </a:solidFill>
                <a:latin typeface="Rockwell" panose="02060603020205020403" pitchFamily="18" charset="0"/>
                <a:ea typeface="Montserrat Bold"/>
                <a:cs typeface="Montserrat Bold"/>
                <a:sym typeface="Montserrat Bold"/>
              </a:rPr>
              <a:t>Wilmington, NC 28403</a:t>
            </a:r>
            <a:endParaRPr lang="en-US" sz="1400" b="1" dirty="0">
              <a:solidFill>
                <a:srgbClr val="003366"/>
              </a:solidFill>
              <a:latin typeface="Rockwell" panose="02060603020205020403" pitchFamily="18" charset="0"/>
              <a:ea typeface="Montserrat Bold"/>
              <a:cs typeface="Montserrat Bold"/>
            </a:endParaRPr>
          </a:p>
          <a:p>
            <a:pPr defTabSz="609630">
              <a:lnSpc>
                <a:spcPts val="1978"/>
              </a:lnSpc>
            </a:pPr>
            <a:endParaRPr lang="en-US" sz="1413" b="1" dirty="0">
              <a:solidFill>
                <a:srgbClr val="003366"/>
              </a:solidFill>
              <a:latin typeface="Rockwell" panose="02060603020205020403" pitchFamily="18" charset="0"/>
              <a:ea typeface="Montserrat Bold"/>
              <a:cs typeface="Montserrat Bold"/>
              <a:sym typeface="Montserrat Bold"/>
            </a:endParaRPr>
          </a:p>
          <a:p>
            <a:pPr defTabSz="609630">
              <a:lnSpc>
                <a:spcPts val="1978"/>
              </a:lnSpc>
            </a:pPr>
            <a:r>
              <a:rPr lang="en-US" sz="1400" b="1" dirty="0">
                <a:solidFill>
                  <a:srgbClr val="003366"/>
                </a:solidFill>
                <a:latin typeface="Rockwell" panose="02060603020205020403" pitchFamily="18" charset="0"/>
                <a:ea typeface="Montserrat Bold"/>
                <a:cs typeface="Montserrat Bold"/>
                <a:sym typeface="Montserrat Bold"/>
              </a:rPr>
              <a:t>Office Hours: </a:t>
            </a:r>
            <a:endParaRPr lang="en-US" sz="1400" b="1" dirty="0">
              <a:solidFill>
                <a:srgbClr val="003366"/>
              </a:solidFill>
              <a:latin typeface="Rockwell" panose="02060603020205020403" pitchFamily="18" charset="0"/>
              <a:ea typeface="Montserrat Bold"/>
              <a:cs typeface="Montserrat Bold"/>
            </a:endParaRPr>
          </a:p>
          <a:p>
            <a:pPr defTabSz="609630">
              <a:lnSpc>
                <a:spcPts val="1978"/>
              </a:lnSpc>
            </a:pPr>
            <a:r>
              <a:rPr lang="en-US" sz="1400" b="1" dirty="0">
                <a:solidFill>
                  <a:srgbClr val="003366"/>
                </a:solidFill>
                <a:latin typeface="Rockwell" panose="02060603020205020403" pitchFamily="18" charset="0"/>
                <a:ea typeface="Montserrat Bold"/>
                <a:cs typeface="Montserrat Bold"/>
                <a:sym typeface="Montserrat Bold"/>
              </a:rPr>
              <a:t>Monday-Friday: 8am-5pm</a:t>
            </a:r>
            <a:endParaRPr lang="en-US" sz="1400" b="1" dirty="0">
              <a:solidFill>
                <a:srgbClr val="003366"/>
              </a:solidFill>
              <a:latin typeface="Rockwell" panose="02060603020205020403" pitchFamily="18" charset="0"/>
              <a:ea typeface="Montserrat Bold"/>
              <a:cs typeface="Montserrat Bold"/>
            </a:endParaRPr>
          </a:p>
          <a:p>
            <a:pPr defTabSz="609630">
              <a:lnSpc>
                <a:spcPts val="1978"/>
              </a:lnSpc>
            </a:pPr>
            <a:r>
              <a:rPr lang="en-US" sz="1400" b="1" dirty="0">
                <a:solidFill>
                  <a:srgbClr val="003366"/>
                </a:solidFill>
                <a:latin typeface="Rockwell" panose="02060603020205020403" pitchFamily="18" charset="0"/>
                <a:ea typeface="Montserrat Bold"/>
                <a:cs typeface="Montserrat Bold"/>
              </a:rPr>
              <a:t>Friday Annex </a:t>
            </a:r>
          </a:p>
          <a:p>
            <a:pPr defTabSz="609630">
              <a:lnSpc>
                <a:spcPts val="1978"/>
              </a:lnSpc>
            </a:pPr>
            <a:r>
              <a:rPr lang="en-US" sz="1400" b="1" dirty="0">
                <a:solidFill>
                  <a:srgbClr val="003366"/>
                </a:solidFill>
                <a:latin typeface="Rockwell" panose="02060603020205020403" pitchFamily="18" charset="0"/>
                <a:ea typeface="Montserrat Bold"/>
                <a:cs typeface="Montserrat Bold"/>
              </a:rPr>
              <a:t>Wednesday-Friday: 8am-5pm</a:t>
            </a:r>
            <a:endParaRPr lang="en-US" sz="1200" dirty="0">
              <a:solidFill>
                <a:prstClr val="black"/>
              </a:solidFill>
              <a:latin typeface="Rockwell" panose="02060603020205020403" pitchFamily="18" charset="0"/>
            </a:endParaRPr>
          </a:p>
          <a:p>
            <a:pPr defTabSz="609630">
              <a:lnSpc>
                <a:spcPts val="1978"/>
              </a:lnSpc>
            </a:pPr>
            <a:endParaRPr lang="en-US" sz="1413" b="1" dirty="0">
              <a:solidFill>
                <a:srgbClr val="003366"/>
              </a:solidFill>
              <a:latin typeface="Rockwell" panose="02060603020205020403" pitchFamily="18" charset="0"/>
              <a:ea typeface="Montserrat Bold"/>
              <a:cs typeface="Montserrat Bold"/>
              <a:sym typeface="Montserrat Bold"/>
            </a:endParaRPr>
          </a:p>
          <a:p>
            <a:pPr defTabSz="609630">
              <a:lnSpc>
                <a:spcPts val="1978"/>
              </a:lnSpc>
            </a:pPr>
            <a:r>
              <a:rPr lang="en-US" sz="1400" b="1" dirty="0">
                <a:solidFill>
                  <a:srgbClr val="003366"/>
                </a:solidFill>
                <a:latin typeface="Rockwell" panose="02060603020205020403" pitchFamily="18" charset="0"/>
                <a:ea typeface="Montserrat Bold"/>
                <a:cs typeface="Montserrat Bold"/>
                <a:sym typeface="Montserrat Bold"/>
              </a:rPr>
              <a:t>Express Hours:</a:t>
            </a:r>
            <a:endParaRPr lang="en-US" sz="1400" b="1" dirty="0">
              <a:solidFill>
                <a:srgbClr val="003366"/>
              </a:solidFill>
              <a:latin typeface="Rockwell" panose="02060603020205020403" pitchFamily="18" charset="0"/>
              <a:ea typeface="Montserrat Bold"/>
              <a:cs typeface="Montserrat Bold"/>
            </a:endParaRPr>
          </a:p>
          <a:p>
            <a:pPr defTabSz="609630">
              <a:lnSpc>
                <a:spcPts val="1978"/>
              </a:lnSpc>
            </a:pPr>
            <a:r>
              <a:rPr lang="en-US" sz="1400" b="1" dirty="0">
                <a:solidFill>
                  <a:srgbClr val="003366"/>
                </a:solidFill>
                <a:latin typeface="Rockwell" panose="02060603020205020403" pitchFamily="18" charset="0"/>
                <a:ea typeface="Montserrat Bold"/>
                <a:cs typeface="Montserrat Bold"/>
                <a:sym typeface="Montserrat Bold"/>
              </a:rPr>
              <a:t>Monday-Friday: 2-4pm</a:t>
            </a:r>
            <a:endParaRPr lang="en-US" sz="1400" b="1" dirty="0">
              <a:solidFill>
                <a:srgbClr val="003366"/>
              </a:solidFill>
              <a:latin typeface="Rockwell" panose="02060603020205020403" pitchFamily="18" charset="0"/>
              <a:ea typeface="Montserrat Bold"/>
              <a:cs typeface="Montserrat Bold"/>
            </a:endParaRPr>
          </a:p>
        </p:txBody>
      </p:sp>
      <p:sp>
        <p:nvSpPr>
          <p:cNvPr id="12" name="TextBox 12"/>
          <p:cNvSpPr txBox="1"/>
          <p:nvPr/>
        </p:nvSpPr>
        <p:spPr>
          <a:xfrm>
            <a:off x="4187163" y="3773710"/>
            <a:ext cx="2456273" cy="498278"/>
          </a:xfrm>
          <a:prstGeom prst="rect">
            <a:avLst/>
          </a:prstGeom>
        </p:spPr>
        <p:txBody>
          <a:bodyPr lIns="0" tIns="0" rIns="0" bIns="0" rtlCol="0" anchor="t">
            <a:spAutoFit/>
          </a:bodyPr>
          <a:lstStyle/>
          <a:p>
            <a:pPr algn="ctr" defTabSz="609630">
              <a:lnSpc>
                <a:spcPts val="2043"/>
              </a:lnSpc>
            </a:pPr>
            <a:r>
              <a:rPr lang="en-US" sz="1459" b="1" dirty="0">
                <a:solidFill>
                  <a:srgbClr val="003366"/>
                </a:solidFill>
                <a:latin typeface="Rockwell" panose="02060603020205020403" pitchFamily="18" charset="0"/>
                <a:ea typeface="Montserrat Bold"/>
                <a:cs typeface="Montserrat Bold"/>
                <a:sym typeface="Montserrat Bold"/>
              </a:rPr>
              <a:t>Phone: (910)-962-3174</a:t>
            </a:r>
          </a:p>
          <a:p>
            <a:pPr algn="ctr" defTabSz="609630">
              <a:lnSpc>
                <a:spcPts val="2043"/>
              </a:lnSpc>
            </a:pPr>
            <a:r>
              <a:rPr lang="en-US" sz="1459" b="1" dirty="0">
                <a:solidFill>
                  <a:srgbClr val="003366"/>
                </a:solidFill>
                <a:latin typeface="Rockwell" panose="02060603020205020403" pitchFamily="18" charset="0"/>
                <a:ea typeface="Montserrat Bold"/>
                <a:cs typeface="Montserrat Bold"/>
                <a:sym typeface="Montserrat Bold"/>
              </a:rPr>
              <a:t>careercenter@uncw.edu</a:t>
            </a:r>
          </a:p>
        </p:txBody>
      </p:sp>
      <p:pic>
        <p:nvPicPr>
          <p:cNvPr id="13" name="Picture 12">
            <a:extLst>
              <a:ext uri="{FF2B5EF4-FFF2-40B4-BE49-F238E27FC236}">
                <a16:creationId xmlns:a16="http://schemas.microsoft.com/office/drawing/2014/main" id="{373C4F5B-D4A9-8122-4485-E14EC46D105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186075" y="2523409"/>
            <a:ext cx="2642182" cy="22448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68F58C-8736-4E00-B708-8762F93A4B74}"/>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CCC569-58F3-44F8-B532-EC35B24C98F8}"/>
              </a:ext>
            </a:extLst>
          </p:cNvPr>
          <p:cNvSpPr txBox="1"/>
          <p:nvPr/>
        </p:nvSpPr>
        <p:spPr>
          <a:xfrm>
            <a:off x="515087" y="263574"/>
            <a:ext cx="11152298" cy="861774"/>
          </a:xfrm>
          <a:prstGeom prst="rect">
            <a:avLst/>
          </a:prstGeom>
          <a:noFill/>
        </p:spPr>
        <p:txBody>
          <a:bodyPr wrap="square" rtlCol="0">
            <a:spAutoFit/>
          </a:bodyPr>
          <a:lstStyle/>
          <a:p>
            <a:pPr algn="ctr"/>
            <a:r>
              <a:rPr lang="en-US" sz="5000" b="1" dirty="0">
                <a:solidFill>
                  <a:schemeClr val="bg1"/>
                </a:solidFill>
                <a:latin typeface="Rockwell" panose="02060603020205020403" pitchFamily="18" charset="0"/>
              </a:rPr>
              <a:t>Informational Interviews</a:t>
            </a:r>
          </a:p>
        </p:txBody>
      </p:sp>
      <p:sp>
        <p:nvSpPr>
          <p:cNvPr id="6" name="Rectangle 5">
            <a:extLst>
              <a:ext uri="{FF2B5EF4-FFF2-40B4-BE49-F238E27FC236}">
                <a16:creationId xmlns:a16="http://schemas.microsoft.com/office/drawing/2014/main" id="{D553629D-C425-4069-9BE9-D6384BD7538D}"/>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8AC4EF7-17FA-4119-B654-FF9FC27AEB11}"/>
              </a:ext>
            </a:extLst>
          </p:cNvPr>
          <p:cNvSpPr>
            <a:spLocks noGrp="1"/>
          </p:cNvSpPr>
          <p:nvPr>
            <p:ph idx="1"/>
          </p:nvPr>
        </p:nvSpPr>
        <p:spPr>
          <a:xfrm>
            <a:off x="515087" y="2242258"/>
            <a:ext cx="11152298" cy="4075415"/>
          </a:xfrm>
        </p:spPr>
        <p:txBody>
          <a:bodyPr>
            <a:normAutofit/>
          </a:bodyPr>
          <a:lstStyle/>
          <a:p>
            <a:pPr marL="0" indent="0">
              <a:buNone/>
            </a:pPr>
            <a:r>
              <a:rPr lang="en-US" sz="2400" dirty="0">
                <a:solidFill>
                  <a:srgbClr val="263762"/>
                </a:solidFill>
                <a:latin typeface="Rockwell"/>
              </a:rPr>
              <a:t>The main goal of informational interviewing is to obtain information and advice through one-on-one, comfortable conversations with people already working in a particular career. Informational interviews are initiated and controlled by the student.</a:t>
            </a:r>
          </a:p>
          <a:p>
            <a:r>
              <a:rPr lang="en-US" sz="2400" dirty="0">
                <a:solidFill>
                  <a:srgbClr val="263762"/>
                </a:solidFill>
                <a:latin typeface="Rockwell"/>
              </a:rPr>
              <a:t>To gain information and advice about career fields or job search strategies</a:t>
            </a:r>
          </a:p>
          <a:p>
            <a:r>
              <a:rPr lang="en-US" sz="2400" dirty="0">
                <a:solidFill>
                  <a:srgbClr val="263762"/>
                </a:solidFill>
                <a:latin typeface="Rockwell"/>
              </a:rPr>
              <a:t>To validate the choice of career by investigating the day-to-day experiences of someone working in the field</a:t>
            </a:r>
          </a:p>
          <a:p>
            <a:r>
              <a:rPr lang="en-US" sz="2400" dirty="0">
                <a:solidFill>
                  <a:srgbClr val="263762"/>
                </a:solidFill>
                <a:latin typeface="Rockwell"/>
              </a:rPr>
              <a:t>To make and grow your professional network</a:t>
            </a:r>
          </a:p>
          <a:p>
            <a:endParaRPr lang="en-US" sz="2400" dirty="0">
              <a:solidFill>
                <a:srgbClr val="263762"/>
              </a:solidFill>
              <a:latin typeface="Rockwell"/>
            </a:endParaRPr>
          </a:p>
        </p:txBody>
      </p:sp>
    </p:spTree>
    <p:extLst>
      <p:ext uri="{BB962C8B-B14F-4D97-AF65-F5344CB8AC3E}">
        <p14:creationId xmlns:p14="http://schemas.microsoft.com/office/powerpoint/2010/main" val="241100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5BC116-1E05-4AE2-8D9B-009EE519001D}"/>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93939B2-0B0B-48B3-BDBB-A58394734D73}"/>
              </a:ext>
            </a:extLst>
          </p:cNvPr>
          <p:cNvSpPr txBox="1"/>
          <p:nvPr/>
        </p:nvSpPr>
        <p:spPr>
          <a:xfrm>
            <a:off x="515087" y="263574"/>
            <a:ext cx="11152298" cy="861774"/>
          </a:xfrm>
          <a:prstGeom prst="rect">
            <a:avLst/>
          </a:prstGeom>
          <a:noFill/>
        </p:spPr>
        <p:txBody>
          <a:bodyPr wrap="square" rtlCol="0">
            <a:spAutoFit/>
          </a:bodyPr>
          <a:lstStyle/>
          <a:p>
            <a:pPr algn="ctr"/>
            <a:r>
              <a:rPr lang="en-US" sz="5000" b="1" dirty="0">
                <a:solidFill>
                  <a:schemeClr val="bg1"/>
                </a:solidFill>
                <a:latin typeface="Rockwell" panose="02060603020205020403" pitchFamily="18" charset="0"/>
              </a:rPr>
              <a:t>Informational Interviews</a:t>
            </a:r>
          </a:p>
        </p:txBody>
      </p:sp>
      <p:sp>
        <p:nvSpPr>
          <p:cNvPr id="6" name="Rectangle 5">
            <a:extLst>
              <a:ext uri="{FF2B5EF4-FFF2-40B4-BE49-F238E27FC236}">
                <a16:creationId xmlns:a16="http://schemas.microsoft.com/office/drawing/2014/main" id="{8C40BBC2-D9D0-4935-8DD8-9FE291674D67}"/>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352A88D3-1F44-42DF-B15C-C29268951ECB}"/>
              </a:ext>
            </a:extLst>
          </p:cNvPr>
          <p:cNvSpPr>
            <a:spLocks noGrp="1"/>
          </p:cNvSpPr>
          <p:nvPr>
            <p:ph idx="1"/>
          </p:nvPr>
        </p:nvSpPr>
        <p:spPr>
          <a:xfrm>
            <a:off x="515087" y="2242258"/>
            <a:ext cx="11152298" cy="4075415"/>
          </a:xfrm>
        </p:spPr>
        <p:txBody>
          <a:bodyPr>
            <a:normAutofit fontScale="70000" lnSpcReduction="20000"/>
          </a:bodyPr>
          <a:lstStyle/>
          <a:p>
            <a:pPr marL="0" indent="0">
              <a:buNone/>
            </a:pPr>
            <a:r>
              <a:rPr lang="en-US" sz="2400" b="1" dirty="0">
                <a:solidFill>
                  <a:srgbClr val="263762"/>
                </a:solidFill>
                <a:latin typeface="Rockwell"/>
              </a:rPr>
              <a:t>Questions about the career:</a:t>
            </a:r>
          </a:p>
          <a:p>
            <a:r>
              <a:rPr lang="en-US" sz="2400" dirty="0">
                <a:solidFill>
                  <a:srgbClr val="263762"/>
                </a:solidFill>
                <a:latin typeface="Rockwell"/>
              </a:rPr>
              <a:t>How did you become interested in this career?</a:t>
            </a:r>
          </a:p>
          <a:p>
            <a:r>
              <a:rPr lang="en-US" sz="2400" dirty="0">
                <a:solidFill>
                  <a:srgbClr val="263762"/>
                </a:solidFill>
                <a:latin typeface="Rockwell"/>
              </a:rPr>
              <a:t>How does this career and job align with your passions?</a:t>
            </a:r>
          </a:p>
          <a:p>
            <a:r>
              <a:rPr lang="en-US" sz="2400" dirty="0">
                <a:solidFill>
                  <a:srgbClr val="263762"/>
                </a:solidFill>
                <a:latin typeface="Rockwell"/>
              </a:rPr>
              <a:t>What is a typical workday like? What are your job responsibilities?</a:t>
            </a:r>
          </a:p>
          <a:p>
            <a:r>
              <a:rPr lang="en-US" sz="2400" dirty="0">
                <a:solidFill>
                  <a:srgbClr val="263762"/>
                </a:solidFill>
                <a:latin typeface="Rockwell"/>
              </a:rPr>
              <a:t>What are the rewards, challenges, and frustrations of working in this career?</a:t>
            </a:r>
          </a:p>
          <a:p>
            <a:r>
              <a:rPr lang="en-US" sz="2400" dirty="0">
                <a:solidFill>
                  <a:srgbClr val="263762"/>
                </a:solidFill>
                <a:latin typeface="Rockwell"/>
              </a:rPr>
              <a:t>What advice do you have for someone preparing to enter this career?</a:t>
            </a:r>
          </a:p>
          <a:p>
            <a:pPr marL="0" indent="0">
              <a:buNone/>
            </a:pPr>
            <a:endParaRPr lang="en-US" sz="2400" b="1" dirty="0">
              <a:solidFill>
                <a:srgbClr val="263762"/>
              </a:solidFill>
              <a:latin typeface="Rockwell"/>
            </a:endParaRPr>
          </a:p>
          <a:p>
            <a:pPr marL="0" indent="0">
              <a:buNone/>
            </a:pPr>
            <a:r>
              <a:rPr lang="en-US" sz="2400" b="1" dirty="0">
                <a:solidFill>
                  <a:srgbClr val="263762"/>
                </a:solidFill>
                <a:latin typeface="Rockwell"/>
              </a:rPr>
              <a:t>Questions</a:t>
            </a:r>
            <a:r>
              <a:rPr lang="en-US" sz="2400" dirty="0">
                <a:solidFill>
                  <a:srgbClr val="263762"/>
                </a:solidFill>
                <a:latin typeface="Rockwell"/>
              </a:rPr>
              <a:t> </a:t>
            </a:r>
            <a:r>
              <a:rPr lang="en-US" sz="2400" b="1" dirty="0">
                <a:solidFill>
                  <a:srgbClr val="263762"/>
                </a:solidFill>
                <a:latin typeface="Rockwell"/>
              </a:rPr>
              <a:t>about the organization/industry:</a:t>
            </a:r>
          </a:p>
          <a:p>
            <a:r>
              <a:rPr lang="en-US" sz="2400" dirty="0">
                <a:solidFill>
                  <a:srgbClr val="263762"/>
                </a:solidFill>
                <a:latin typeface="Rockwell"/>
              </a:rPr>
              <a:t>How does your position fit within the organization/industry/career field?</a:t>
            </a:r>
          </a:p>
          <a:p>
            <a:r>
              <a:rPr lang="en-US" sz="2400" dirty="0">
                <a:solidFill>
                  <a:srgbClr val="263762"/>
                </a:solidFill>
                <a:latin typeface="Rockwell"/>
              </a:rPr>
              <a:t>What is unique to your organization? Who are your competitors?</a:t>
            </a:r>
          </a:p>
          <a:p>
            <a:pPr marL="0" indent="0">
              <a:buNone/>
            </a:pPr>
            <a:endParaRPr lang="en-US" sz="2400" b="1" dirty="0">
              <a:solidFill>
                <a:srgbClr val="263762"/>
              </a:solidFill>
              <a:latin typeface="Rockwell"/>
            </a:endParaRPr>
          </a:p>
          <a:p>
            <a:pPr marL="0" indent="0">
              <a:buNone/>
            </a:pPr>
            <a:r>
              <a:rPr lang="en-US" sz="2400" b="1" dirty="0">
                <a:solidFill>
                  <a:srgbClr val="263762"/>
                </a:solidFill>
                <a:latin typeface="Rockwell"/>
              </a:rPr>
              <a:t>Questions about future growth:</a:t>
            </a:r>
          </a:p>
          <a:p>
            <a:r>
              <a:rPr lang="en-US" sz="2400" dirty="0">
                <a:solidFill>
                  <a:srgbClr val="263762"/>
                </a:solidFill>
                <a:latin typeface="Rockwell"/>
              </a:rPr>
              <a:t>What are some of the current issues and trends in this field?</a:t>
            </a:r>
          </a:p>
        </p:txBody>
      </p:sp>
    </p:spTree>
    <p:extLst>
      <p:ext uri="{BB962C8B-B14F-4D97-AF65-F5344CB8AC3E}">
        <p14:creationId xmlns:p14="http://schemas.microsoft.com/office/powerpoint/2010/main" val="1062712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99A6-4CFB-27A0-13E5-2F6D6A042A2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13F7678-895D-1BF4-F656-62AED288C947}"/>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3DCAEE-13C2-8B40-3983-F3A186E50DB8}"/>
              </a:ext>
            </a:extLst>
          </p:cNvPr>
          <p:cNvSpPr txBox="1"/>
          <p:nvPr/>
        </p:nvSpPr>
        <p:spPr>
          <a:xfrm>
            <a:off x="515087" y="263574"/>
            <a:ext cx="11152298" cy="861774"/>
          </a:xfrm>
          <a:prstGeom prst="rect">
            <a:avLst/>
          </a:prstGeom>
          <a:noFill/>
        </p:spPr>
        <p:txBody>
          <a:bodyPr wrap="square" rtlCol="0">
            <a:spAutoFit/>
          </a:bodyPr>
          <a:lstStyle/>
          <a:p>
            <a:pPr algn="ctr"/>
            <a:r>
              <a:rPr lang="en-US" sz="5000" b="1" dirty="0">
                <a:solidFill>
                  <a:schemeClr val="bg1"/>
                </a:solidFill>
                <a:latin typeface="Rockwell" panose="02060603020205020403" pitchFamily="18" charset="0"/>
                <a:hlinkClick r:id="rId3">
                  <a:extLst>
                    <a:ext uri="{A12FA001-AC4F-418D-AE19-62706E023703}">
                      <ahyp:hlinkClr xmlns:ahyp="http://schemas.microsoft.com/office/drawing/2018/hyperlinkcolor" val="tx"/>
                    </a:ext>
                  </a:extLst>
                </a:hlinkClick>
              </a:rPr>
              <a:t>Informational Interviews</a:t>
            </a:r>
            <a:endParaRPr lang="en-US" sz="5000" b="1" dirty="0">
              <a:solidFill>
                <a:schemeClr val="bg1"/>
              </a:solidFill>
              <a:latin typeface="Rockwell" panose="02060603020205020403" pitchFamily="18" charset="0"/>
            </a:endParaRPr>
          </a:p>
        </p:txBody>
      </p:sp>
      <p:sp>
        <p:nvSpPr>
          <p:cNvPr id="6" name="Rectangle 5">
            <a:extLst>
              <a:ext uri="{FF2B5EF4-FFF2-40B4-BE49-F238E27FC236}">
                <a16:creationId xmlns:a16="http://schemas.microsoft.com/office/drawing/2014/main" id="{829840D4-134D-D026-8E78-BC3A5DFF72AB}"/>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social media post&#10;&#10;AI-generated content may be incorrect.">
            <a:extLst>
              <a:ext uri="{FF2B5EF4-FFF2-40B4-BE49-F238E27FC236}">
                <a16:creationId xmlns:a16="http://schemas.microsoft.com/office/drawing/2014/main" id="{93E603D6-0F1F-39C2-021A-9A83BD406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257" y="1911942"/>
            <a:ext cx="7763958" cy="4801270"/>
          </a:xfrm>
          <a:prstGeom prst="rect">
            <a:avLst/>
          </a:prstGeom>
        </p:spPr>
      </p:pic>
    </p:spTree>
    <p:extLst>
      <p:ext uri="{BB962C8B-B14F-4D97-AF65-F5344CB8AC3E}">
        <p14:creationId xmlns:p14="http://schemas.microsoft.com/office/powerpoint/2010/main" val="114566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AC51-6D20-3DCE-A26F-020417CDA9E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C665C31-BD8D-788D-191B-7E42DFC324C8}"/>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214BB3-EA49-9C7A-2F68-B53B861710F8}"/>
              </a:ext>
            </a:extLst>
          </p:cNvPr>
          <p:cNvSpPr/>
          <p:nvPr/>
        </p:nvSpPr>
        <p:spPr>
          <a:xfrm>
            <a:off x="0" y="1388922"/>
            <a:ext cx="12192000" cy="111843"/>
          </a:xfrm>
          <a:prstGeom prst="rect">
            <a:avLst/>
          </a:prstGeom>
          <a:solidFill>
            <a:srgbClr val="FFE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437FEDC-3EB9-2B9C-589E-FA66A00A4907}"/>
              </a:ext>
            </a:extLst>
          </p:cNvPr>
          <p:cNvSpPr>
            <a:spLocks noGrp="1"/>
          </p:cNvSpPr>
          <p:nvPr>
            <p:ph idx="1"/>
          </p:nvPr>
        </p:nvSpPr>
        <p:spPr>
          <a:xfrm>
            <a:off x="833436" y="1972434"/>
            <a:ext cx="10515600" cy="4685220"/>
          </a:xfrm>
        </p:spPr>
        <p:txBody>
          <a:bodyPr>
            <a:noAutofit/>
          </a:bodyPr>
          <a:lstStyle/>
          <a:p>
            <a:pPr marL="0" indent="0">
              <a:buNone/>
            </a:pPr>
            <a:r>
              <a:rPr lang="en-US" dirty="0">
                <a:solidFill>
                  <a:srgbClr val="263762"/>
                </a:solidFill>
                <a:latin typeface="Rockwell" panose="02060603020205020403" pitchFamily="18" charset="0"/>
              </a:rPr>
              <a:t>What to Expect</a:t>
            </a:r>
          </a:p>
          <a:p>
            <a:r>
              <a:rPr lang="en-US" sz="2400" dirty="0">
                <a:solidFill>
                  <a:srgbClr val="263762"/>
                </a:solidFill>
                <a:latin typeface="Rockwell" panose="02060603020205020403" pitchFamily="18" charset="0"/>
              </a:rPr>
              <a:t>A mix of presentations, facility walkthroughs, and Q&amp;A sessions</a:t>
            </a:r>
          </a:p>
          <a:p>
            <a:r>
              <a:rPr lang="en-US" sz="2400" dirty="0">
                <a:solidFill>
                  <a:srgbClr val="263762"/>
                </a:solidFill>
                <a:latin typeface="Rockwell" panose="02060603020205020403" pitchFamily="18" charset="0"/>
              </a:rPr>
              <a:t>You may meet HR reps, team leads, or recent grads</a:t>
            </a:r>
          </a:p>
          <a:p>
            <a:r>
              <a:rPr lang="en-US" sz="2400" dirty="0">
                <a:solidFill>
                  <a:srgbClr val="263762"/>
                </a:solidFill>
                <a:latin typeface="Rockwell" panose="02060603020205020403" pitchFamily="18" charset="0"/>
              </a:rPr>
              <a:t>They’re observing you too, so treat it like a mini-interview </a:t>
            </a:r>
          </a:p>
          <a:p>
            <a:pPr marL="0" indent="0">
              <a:buNone/>
            </a:pPr>
            <a:r>
              <a:rPr lang="en-US" dirty="0">
                <a:solidFill>
                  <a:srgbClr val="263762"/>
                </a:solidFill>
                <a:latin typeface="Rockwell" panose="02060603020205020403" pitchFamily="18" charset="0"/>
              </a:rPr>
              <a:t>Professionalism</a:t>
            </a:r>
          </a:p>
          <a:p>
            <a:r>
              <a:rPr lang="en-US" sz="2400" dirty="0">
                <a:solidFill>
                  <a:srgbClr val="263762"/>
                </a:solidFill>
                <a:latin typeface="Rockwell" panose="02060603020205020403" pitchFamily="18" charset="0"/>
              </a:rPr>
              <a:t>Dress appropriately (business casual unless told otherwise)</a:t>
            </a:r>
          </a:p>
          <a:p>
            <a:r>
              <a:rPr lang="en-US" sz="2400" dirty="0">
                <a:solidFill>
                  <a:srgbClr val="263762"/>
                </a:solidFill>
                <a:latin typeface="Rockwell" panose="02060603020205020403" pitchFamily="18" charset="0"/>
              </a:rPr>
              <a:t>Arrive early and be attentive</a:t>
            </a:r>
          </a:p>
          <a:p>
            <a:r>
              <a:rPr lang="en-US" sz="2400" dirty="0">
                <a:solidFill>
                  <a:srgbClr val="263762"/>
                </a:solidFill>
                <a:latin typeface="Rockwell" panose="02060603020205020403" pitchFamily="18" charset="0"/>
              </a:rPr>
              <a:t>Avoid checking your phone</a:t>
            </a:r>
          </a:p>
          <a:p>
            <a:r>
              <a:rPr lang="en-US" sz="2400" dirty="0">
                <a:solidFill>
                  <a:srgbClr val="263762"/>
                </a:solidFill>
                <a:latin typeface="Rockwell" panose="02060603020205020403" pitchFamily="18" charset="0"/>
              </a:rPr>
              <a:t>Follow up with a LinkedIn connection or thank-you message </a:t>
            </a:r>
          </a:p>
        </p:txBody>
      </p:sp>
      <p:sp>
        <p:nvSpPr>
          <p:cNvPr id="2" name="Rectangle 1">
            <a:extLst>
              <a:ext uri="{FF2B5EF4-FFF2-40B4-BE49-F238E27FC236}">
                <a16:creationId xmlns:a16="http://schemas.microsoft.com/office/drawing/2014/main" id="{EC448990-5695-05F8-DA4E-23D3988E90C0}"/>
              </a:ext>
            </a:extLst>
          </p:cNvPr>
          <p:cNvSpPr/>
          <p:nvPr/>
        </p:nvSpPr>
        <p:spPr>
          <a:xfrm>
            <a:off x="1360489" y="371720"/>
            <a:ext cx="9461494" cy="584775"/>
          </a:xfrm>
          <a:prstGeom prst="rect">
            <a:avLst/>
          </a:prstGeom>
        </p:spPr>
        <p:txBody>
          <a:bodyPr wrap="square">
            <a:spAutoFit/>
          </a:bodyPr>
          <a:lstStyle/>
          <a:p>
            <a:pPr lvl="0" algn="ctr"/>
            <a:r>
              <a:rPr lang="en-US" sz="3200" b="1" kern="900" spc="120" dirty="0">
                <a:solidFill>
                  <a:prstClr val="white"/>
                </a:solidFill>
                <a:latin typeface="Rockwell" panose="02060603020205020403" pitchFamily="18" charset="0"/>
              </a:rPr>
              <a:t>Professionalism During a Company Tour </a:t>
            </a:r>
          </a:p>
        </p:txBody>
      </p:sp>
    </p:spTree>
    <p:extLst>
      <p:ext uri="{BB962C8B-B14F-4D97-AF65-F5344CB8AC3E}">
        <p14:creationId xmlns:p14="http://schemas.microsoft.com/office/powerpoint/2010/main" val="366298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C9DE-A066-AB2E-BB25-502228E8FA8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604B36C-E262-B4CE-EB72-344ACDA7530E}"/>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36F099-2A1F-A8E0-5F94-D0440315BB6C}"/>
              </a:ext>
            </a:extLst>
          </p:cNvPr>
          <p:cNvSpPr/>
          <p:nvPr/>
        </p:nvSpPr>
        <p:spPr>
          <a:xfrm>
            <a:off x="0" y="1388922"/>
            <a:ext cx="12192000" cy="111843"/>
          </a:xfrm>
          <a:prstGeom prst="rect">
            <a:avLst/>
          </a:prstGeom>
          <a:solidFill>
            <a:srgbClr val="FFE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0D2741-A46B-FAB1-14AE-D3F68ADEC1CA}"/>
              </a:ext>
            </a:extLst>
          </p:cNvPr>
          <p:cNvSpPr>
            <a:spLocks noGrp="1"/>
          </p:cNvSpPr>
          <p:nvPr>
            <p:ph idx="1"/>
          </p:nvPr>
        </p:nvSpPr>
        <p:spPr>
          <a:xfrm>
            <a:off x="833436" y="1972434"/>
            <a:ext cx="10515600" cy="4685220"/>
          </a:xfrm>
        </p:spPr>
        <p:txBody>
          <a:bodyPr>
            <a:noAutofit/>
          </a:bodyPr>
          <a:lstStyle/>
          <a:p>
            <a:pPr marL="0" indent="0">
              <a:buNone/>
            </a:pPr>
            <a:r>
              <a:rPr lang="en-US" dirty="0">
                <a:solidFill>
                  <a:srgbClr val="263762"/>
                </a:solidFill>
                <a:latin typeface="Rockwell" panose="02060603020205020403" pitchFamily="18" charset="0"/>
              </a:rPr>
              <a:t>What to Ask</a:t>
            </a:r>
          </a:p>
          <a:p>
            <a:r>
              <a:rPr lang="en-US" sz="2400" dirty="0">
                <a:solidFill>
                  <a:srgbClr val="263762"/>
                </a:solidFill>
                <a:latin typeface="Rockwell" panose="02060603020205020403" pitchFamily="18" charset="0"/>
              </a:rPr>
              <a:t>What does a typical day look like for someone in an entry-level role here?</a:t>
            </a:r>
          </a:p>
          <a:p>
            <a:r>
              <a:rPr lang="en-US" sz="2400" dirty="0">
                <a:solidFill>
                  <a:srgbClr val="263762"/>
                </a:solidFill>
                <a:latin typeface="Rockwell" panose="02060603020205020403" pitchFamily="18" charset="0"/>
              </a:rPr>
              <a:t>What skills or experiences do you look for in interns or new hires?</a:t>
            </a:r>
          </a:p>
          <a:p>
            <a:r>
              <a:rPr lang="en-US" sz="2400" dirty="0">
                <a:solidFill>
                  <a:srgbClr val="263762"/>
                </a:solidFill>
                <a:latin typeface="Rockwell" panose="02060603020205020403" pitchFamily="18" charset="0"/>
              </a:rPr>
              <a:t>How does your team collaborate across departments?</a:t>
            </a:r>
          </a:p>
          <a:p>
            <a:r>
              <a:rPr lang="en-US" sz="2400" dirty="0">
                <a:solidFill>
                  <a:srgbClr val="263762"/>
                </a:solidFill>
                <a:latin typeface="Rockwell" panose="02060603020205020403" pitchFamily="18" charset="0"/>
              </a:rPr>
              <a:t>What advice would you give to students preparing for a career in this field?</a:t>
            </a:r>
          </a:p>
          <a:p>
            <a:r>
              <a:rPr lang="en-US" sz="2400" dirty="0">
                <a:solidFill>
                  <a:srgbClr val="263762"/>
                </a:solidFill>
                <a:latin typeface="Rockwell" panose="02060603020205020403" pitchFamily="18" charset="0"/>
              </a:rPr>
              <a:t>How do people typically grow or advance in their careers in this company?</a:t>
            </a:r>
          </a:p>
          <a:p>
            <a:r>
              <a:rPr lang="en-US" sz="2400" dirty="0">
                <a:solidFill>
                  <a:srgbClr val="263762"/>
                </a:solidFill>
                <a:latin typeface="Rockwell" panose="02060603020205020403" pitchFamily="18" charset="0"/>
              </a:rPr>
              <a:t>Is there anything you wish you had known when you were starting out?</a:t>
            </a:r>
          </a:p>
          <a:p>
            <a:r>
              <a:rPr lang="en-US" sz="2400" dirty="0">
                <a:solidFill>
                  <a:srgbClr val="263762"/>
                </a:solidFill>
                <a:latin typeface="Rockwell" panose="02060603020205020403" pitchFamily="18" charset="0"/>
              </a:rPr>
              <a:t>Can I follow up with you on LinkedIn if I have more questions?</a:t>
            </a:r>
          </a:p>
        </p:txBody>
      </p:sp>
      <p:sp>
        <p:nvSpPr>
          <p:cNvPr id="2" name="Rectangle 1">
            <a:extLst>
              <a:ext uri="{FF2B5EF4-FFF2-40B4-BE49-F238E27FC236}">
                <a16:creationId xmlns:a16="http://schemas.microsoft.com/office/drawing/2014/main" id="{5039DBCB-3DA3-021A-8F96-66A434D0672E}"/>
              </a:ext>
            </a:extLst>
          </p:cNvPr>
          <p:cNvSpPr/>
          <p:nvPr/>
        </p:nvSpPr>
        <p:spPr>
          <a:xfrm>
            <a:off x="1360489" y="371720"/>
            <a:ext cx="9461494" cy="584775"/>
          </a:xfrm>
          <a:prstGeom prst="rect">
            <a:avLst/>
          </a:prstGeom>
        </p:spPr>
        <p:txBody>
          <a:bodyPr wrap="square">
            <a:spAutoFit/>
          </a:bodyPr>
          <a:lstStyle/>
          <a:p>
            <a:pPr lvl="0" algn="ctr"/>
            <a:r>
              <a:rPr lang="en-US" sz="3200" b="1" kern="900" spc="120" dirty="0">
                <a:solidFill>
                  <a:prstClr val="white"/>
                </a:solidFill>
                <a:latin typeface="Rockwell" panose="02060603020205020403" pitchFamily="18" charset="0"/>
              </a:rPr>
              <a:t>Professionalism During a Company Tour </a:t>
            </a:r>
          </a:p>
        </p:txBody>
      </p:sp>
    </p:spTree>
    <p:extLst>
      <p:ext uri="{BB962C8B-B14F-4D97-AF65-F5344CB8AC3E}">
        <p14:creationId xmlns:p14="http://schemas.microsoft.com/office/powerpoint/2010/main" val="243006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F980DE-0169-4D87-9031-77DADA8B52E8}"/>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8B81D1-69EA-437D-8501-BA9E2F7CAE5F}"/>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5153" y="5728447"/>
            <a:ext cx="8068235" cy="1035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074598" y="67217"/>
            <a:ext cx="10042803"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uLnTx/>
                <a:uFillTx/>
                <a:latin typeface="Rockwell" panose="02060603020205020403" pitchFamily="18" charset="0"/>
              </a:rPr>
              <a:t>Want More Help?</a:t>
            </a:r>
            <a:br>
              <a:rPr kumimoji="0" lang="en-US" sz="4000" b="1" i="0" u="none" strike="noStrike" kern="1200" cap="none" spc="0" normalizeH="0" baseline="0" noProof="0" dirty="0">
                <a:ln>
                  <a:noFill/>
                </a:ln>
                <a:solidFill>
                  <a:schemeClr val="bg1"/>
                </a:solidFill>
                <a:effectLst/>
                <a:uLnTx/>
                <a:uFillTx/>
                <a:latin typeface="Rockwell" panose="02060603020205020403" pitchFamily="18" charset="0"/>
              </a:rPr>
            </a:br>
            <a:r>
              <a:rPr kumimoji="0" lang="en-US" sz="4000" b="1" i="0" u="none" strike="noStrike" kern="1200" cap="none" spc="0" normalizeH="0" baseline="0" noProof="0" dirty="0">
                <a:ln>
                  <a:noFill/>
                </a:ln>
                <a:solidFill>
                  <a:schemeClr val="bg1"/>
                </a:solidFill>
                <a:effectLst/>
                <a:uLnTx/>
                <a:uFillTx/>
                <a:latin typeface="Rockwell" panose="02060603020205020403" pitchFamily="18" charset="0"/>
              </a:rPr>
              <a:t>How to get help from the Career Center</a:t>
            </a:r>
          </a:p>
        </p:txBody>
      </p:sp>
      <p:sp>
        <p:nvSpPr>
          <p:cNvPr id="10" name="Text Placeholder 3"/>
          <p:cNvSpPr txBox="1">
            <a:spLocks/>
          </p:cNvSpPr>
          <p:nvPr/>
        </p:nvSpPr>
        <p:spPr>
          <a:xfrm>
            <a:off x="1056919" y="2087427"/>
            <a:ext cx="418562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418AB3"/>
              </a:buClr>
              <a:buSzPct val="80000"/>
              <a:buFont typeface="Wingdings 3" charset="2"/>
              <a:buNone/>
              <a:tabLst/>
              <a:defRPr/>
            </a:pPr>
            <a:r>
              <a:rPr kumimoji="0" lang="en-US" sz="2400" b="1" i="0" u="none" strike="noStrike" kern="1200" cap="none" spc="0" normalizeH="0" baseline="0" noProof="0" dirty="0">
                <a:ln>
                  <a:noFill/>
                </a:ln>
                <a:solidFill>
                  <a:srgbClr val="263762"/>
                </a:solidFill>
                <a:effectLst/>
                <a:uLnTx/>
                <a:uFillTx/>
                <a:latin typeface="Rockwell" panose="02060603020205020403" pitchFamily="18" charset="0"/>
              </a:rPr>
              <a:t>Individual Appointment</a:t>
            </a:r>
          </a:p>
        </p:txBody>
      </p:sp>
      <p:sp>
        <p:nvSpPr>
          <p:cNvPr id="11" name="Content Placeholder 4"/>
          <p:cNvSpPr txBox="1">
            <a:spLocks/>
          </p:cNvSpPr>
          <p:nvPr/>
        </p:nvSpPr>
        <p:spPr>
          <a:xfrm>
            <a:off x="946110" y="2663689"/>
            <a:ext cx="4407243" cy="39073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just" defTabSz="457200" rtl="0" eaLnBrk="1" fontAlgn="auto" latinLnBrk="0" hangingPunct="1">
              <a:lnSpc>
                <a:spcPct val="100000"/>
              </a:lnSpc>
              <a:spcBef>
                <a:spcPts val="0"/>
              </a:spcBef>
              <a:spcAft>
                <a:spcPts val="0"/>
              </a:spcAft>
              <a:buClr>
                <a:srgbClr val="016B6B"/>
              </a:buClr>
              <a:buSzPct val="80000"/>
              <a:buFont typeface="Wingdings 3" charset="2"/>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Email the Career Center or visit </a:t>
            </a:r>
            <a:r>
              <a:rPr lang="en-US" dirty="0">
                <a:solidFill>
                  <a:srgbClr val="263762"/>
                </a:solidFill>
                <a:latin typeface="Rockwell" panose="02060603020205020403" pitchFamily="18" charset="0"/>
                <a:hlinkClick r:id="rId3">
                  <a:extLst>
                    <a:ext uri="{A12FA001-AC4F-418D-AE19-62706E023703}">
                      <ahyp:hlinkClr xmlns:ahyp="http://schemas.microsoft.com/office/drawing/2018/hyperlinkcolor" val="tx"/>
                    </a:ext>
                  </a:extLst>
                </a:hlinkClick>
              </a:rPr>
              <a:t>Handshake</a:t>
            </a: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 to make an appointment.</a:t>
            </a:r>
          </a:p>
          <a:p>
            <a:pPr marL="342900" marR="0" lvl="0" indent="-342900" algn="l" defTabSz="457200" rtl="0" eaLnBrk="1" fontAlgn="auto" latinLnBrk="0" hangingPunct="1">
              <a:lnSpc>
                <a:spcPct val="100000"/>
              </a:lnSpc>
              <a:spcBef>
                <a:spcPts val="0"/>
              </a:spcBef>
              <a:spcAft>
                <a:spcPts val="0"/>
              </a:spcAft>
              <a:buClr>
                <a:srgbClr val="016B6B"/>
              </a:buClr>
              <a:buSzPct val="80000"/>
              <a:buFont typeface="Wingdings 3" charset="2"/>
              <a:buChar char=""/>
              <a:tabLst/>
              <a:defRPr/>
            </a:pPr>
            <a:endParaRPr kumimoji="0" lang="en-US" sz="1800" b="0" i="0" u="none" strike="noStrike" kern="1200" cap="none" spc="0" normalizeH="0" baseline="0" noProof="0" dirty="0">
              <a:ln>
                <a:noFill/>
              </a:ln>
              <a:solidFill>
                <a:srgbClr val="263762"/>
              </a:solidFill>
              <a:effectLst/>
              <a:uLnTx/>
              <a:uFillTx/>
              <a:latin typeface="Rockwell" panose="02060603020205020403" pitchFamily="18" charset="0"/>
            </a:endParaRPr>
          </a:p>
          <a:p>
            <a:pPr marL="342900" marR="0" lvl="0" indent="-342900" algn="l" defTabSz="457200" rtl="0" eaLnBrk="1" fontAlgn="auto" latinLnBrk="0" hangingPunct="1">
              <a:lnSpc>
                <a:spcPct val="100000"/>
              </a:lnSpc>
              <a:spcBef>
                <a:spcPts val="600"/>
              </a:spcBef>
              <a:spcAft>
                <a:spcPts val="0"/>
              </a:spcAft>
              <a:buClr>
                <a:srgbClr val="016B6B"/>
              </a:buClr>
              <a:buSzPct val="80000"/>
              <a:buFont typeface="Wingdings 3" charset="2"/>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Appointments can help with: </a:t>
            </a:r>
          </a:p>
          <a:p>
            <a:pPr marR="0" lvl="1" algn="l" defTabSz="457200" rtl="0" eaLnBrk="1" fontAlgn="auto" latinLnBrk="0" hangingPunct="1">
              <a:lnSpc>
                <a:spcPct val="100000"/>
              </a:lnSpc>
              <a:spcBef>
                <a:spcPts val="600"/>
              </a:spcBef>
              <a:spcAft>
                <a:spcPts val="0"/>
              </a:spcAft>
              <a:buClr>
                <a:srgbClr val="016B6B"/>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Major Exploration </a:t>
            </a:r>
          </a:p>
          <a:p>
            <a:pPr marR="0" lvl="1" algn="l" defTabSz="457200" rtl="0" eaLnBrk="1" fontAlgn="auto" latinLnBrk="0" hangingPunct="1">
              <a:lnSpc>
                <a:spcPct val="100000"/>
              </a:lnSpc>
              <a:spcBef>
                <a:spcPts val="600"/>
              </a:spcBef>
              <a:spcAft>
                <a:spcPts val="0"/>
              </a:spcAft>
              <a:buClr>
                <a:srgbClr val="016B6B"/>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Career Exploration</a:t>
            </a:r>
          </a:p>
          <a:p>
            <a:pPr marR="0" lvl="1" algn="l" defTabSz="457200" rtl="0" eaLnBrk="1" fontAlgn="auto" latinLnBrk="0" hangingPunct="1">
              <a:lnSpc>
                <a:spcPct val="100000"/>
              </a:lnSpc>
              <a:spcBef>
                <a:spcPts val="600"/>
              </a:spcBef>
              <a:spcAft>
                <a:spcPts val="0"/>
              </a:spcAft>
              <a:buClr>
                <a:srgbClr val="016B6B"/>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Job Search Strategies</a:t>
            </a:r>
          </a:p>
          <a:p>
            <a:pPr marR="0" lvl="1" algn="l" defTabSz="457200" rtl="0" eaLnBrk="1" fontAlgn="auto" latinLnBrk="0" hangingPunct="1">
              <a:lnSpc>
                <a:spcPct val="100000"/>
              </a:lnSpc>
              <a:spcBef>
                <a:spcPts val="600"/>
              </a:spcBef>
              <a:spcAft>
                <a:spcPts val="0"/>
              </a:spcAft>
              <a:buClr>
                <a:srgbClr val="016B6B"/>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Planning for Grad School</a:t>
            </a:r>
          </a:p>
          <a:p>
            <a:pPr marR="0" lvl="1" algn="l" defTabSz="457200" rtl="0" eaLnBrk="1" fontAlgn="auto" latinLnBrk="0" hangingPunct="1">
              <a:lnSpc>
                <a:spcPct val="100000"/>
              </a:lnSpc>
              <a:spcBef>
                <a:spcPts val="600"/>
              </a:spcBef>
              <a:spcAft>
                <a:spcPts val="0"/>
              </a:spcAft>
              <a:buClr>
                <a:srgbClr val="016B6B"/>
              </a:buClr>
              <a:buSzPct val="80000"/>
              <a:buFont typeface="Arial" panose="020B0604020202020204" pitchFamily="34" charset="0"/>
              <a:buChar char="•"/>
              <a:tabLst/>
              <a:defRPr/>
            </a:pPr>
            <a:r>
              <a:rPr lang="en-US" sz="1800" noProof="0" dirty="0">
                <a:solidFill>
                  <a:srgbClr val="263762"/>
                </a:solidFill>
                <a:latin typeface="Rockwell" panose="02060603020205020403" pitchFamily="18" charset="0"/>
              </a:rPr>
              <a:t>Mock Interviews </a:t>
            </a:r>
            <a:endParaRPr kumimoji="0" lang="en-US" sz="1800" b="0" i="0" u="none" strike="noStrike" kern="1200" cap="none" spc="0" normalizeH="0" baseline="0" noProof="0" dirty="0">
              <a:ln>
                <a:noFill/>
              </a:ln>
              <a:solidFill>
                <a:srgbClr val="263762"/>
              </a:solidFill>
              <a:effectLst/>
              <a:uLnTx/>
              <a:uFillTx/>
              <a:latin typeface="Rockwell" panose="02060603020205020403" pitchFamily="18" charset="0"/>
            </a:endParaRPr>
          </a:p>
          <a:p>
            <a:pPr marR="0" lvl="1" algn="l" defTabSz="457200" rtl="0" eaLnBrk="1" fontAlgn="auto" latinLnBrk="0" hangingPunct="1">
              <a:lnSpc>
                <a:spcPct val="100000"/>
              </a:lnSpc>
              <a:spcBef>
                <a:spcPts val="600"/>
              </a:spcBef>
              <a:spcAft>
                <a:spcPts val="0"/>
              </a:spcAft>
              <a:buClr>
                <a:srgbClr val="016B6B"/>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Resume or Cover Letter Review</a:t>
            </a:r>
          </a:p>
          <a:p>
            <a:pPr marR="0" lvl="1" algn="l" defTabSz="457200" rtl="0" eaLnBrk="1" fontAlgn="auto" latinLnBrk="0" hangingPunct="1">
              <a:lnSpc>
                <a:spcPct val="100000"/>
              </a:lnSpc>
              <a:spcBef>
                <a:spcPts val="600"/>
              </a:spcBef>
              <a:spcAft>
                <a:spcPts val="0"/>
              </a:spcAft>
              <a:buClr>
                <a:srgbClr val="016B6B"/>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Internship Preparation</a:t>
            </a:r>
          </a:p>
        </p:txBody>
      </p:sp>
      <p:sp>
        <p:nvSpPr>
          <p:cNvPr id="12" name="Text Placeholder 5"/>
          <p:cNvSpPr txBox="1">
            <a:spLocks/>
          </p:cNvSpPr>
          <p:nvPr/>
        </p:nvSpPr>
        <p:spPr>
          <a:xfrm>
            <a:off x="6691143" y="2090320"/>
            <a:ext cx="4185618"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418AB3"/>
              </a:buClr>
              <a:buSzPct val="80000"/>
              <a:buFont typeface="Wingdings 3" charset="2"/>
              <a:buNone/>
              <a:tabLst/>
              <a:defRPr/>
            </a:pPr>
            <a:r>
              <a:rPr kumimoji="0" lang="en-US" sz="2400" b="1" i="0" u="none" strike="noStrike" kern="1200" cap="none" spc="0" normalizeH="0" baseline="0" noProof="0">
                <a:ln>
                  <a:noFill/>
                </a:ln>
                <a:solidFill>
                  <a:srgbClr val="263762"/>
                </a:solidFill>
                <a:effectLst/>
                <a:uLnTx/>
                <a:uFillTx/>
                <a:latin typeface="Rockwell" panose="02060603020205020403" pitchFamily="18" charset="0"/>
              </a:rPr>
              <a:t>Career Express Lane</a:t>
            </a:r>
          </a:p>
        </p:txBody>
      </p:sp>
      <p:sp>
        <p:nvSpPr>
          <p:cNvPr id="13" name="Content Placeholder 6"/>
          <p:cNvSpPr txBox="1">
            <a:spLocks/>
          </p:cNvSpPr>
          <p:nvPr/>
        </p:nvSpPr>
        <p:spPr>
          <a:xfrm>
            <a:off x="6360332" y="2663689"/>
            <a:ext cx="4885558" cy="222581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just" defTabSz="457200" rtl="0" eaLnBrk="1" fontAlgn="auto" latinLnBrk="0" hangingPunct="1">
              <a:lnSpc>
                <a:spcPct val="100000"/>
              </a:lnSpc>
              <a:spcBef>
                <a:spcPts val="0"/>
              </a:spcBef>
              <a:spcAft>
                <a:spcPts val="0"/>
              </a:spcAft>
              <a:buClr>
                <a:srgbClr val="016B6B"/>
              </a:buClr>
              <a:buSzPct val="80000"/>
              <a:buFont typeface="Wingdings 3" charset="2"/>
              <a:buChar char=""/>
              <a:tabLst/>
              <a:defRPr/>
            </a:pPr>
            <a:r>
              <a:rPr kumimoji="0" lang="en-US" sz="1800" b="0" i="0" u="none" strike="noStrike" kern="1200" cap="none" spc="0" normalizeH="0" baseline="0" noProof="0" dirty="0">
                <a:ln>
                  <a:noFill/>
                </a:ln>
                <a:solidFill>
                  <a:srgbClr val="263762"/>
                </a:solidFill>
                <a:effectLst/>
                <a:uLnTx/>
                <a:uFillTx/>
                <a:latin typeface="Rockwell"/>
              </a:rPr>
              <a:t>Meant for simple questions or quick resume or cover letter checkup. These are 15-minute mini appointments at the</a:t>
            </a:r>
            <a:r>
              <a:rPr kumimoji="0" lang="en-US" sz="1800" b="0" i="0" u="none" strike="noStrike" kern="1200" cap="none" spc="0" normalizeH="0" noProof="0" dirty="0">
                <a:ln>
                  <a:noFill/>
                </a:ln>
                <a:solidFill>
                  <a:srgbClr val="263762"/>
                </a:solidFill>
                <a:effectLst/>
                <a:uLnTx/>
                <a:uFillTx/>
                <a:latin typeface="Rockwell"/>
              </a:rPr>
              <a:t> Career Center</a:t>
            </a:r>
            <a:r>
              <a:rPr lang="en-US" dirty="0">
                <a:solidFill>
                  <a:srgbClr val="263762"/>
                </a:solidFill>
                <a:latin typeface="Rockwell"/>
              </a:rPr>
              <a:t>.</a:t>
            </a:r>
            <a:endParaRPr kumimoji="0" lang="en-US" sz="1800" b="0" i="0" u="none" strike="noStrike" kern="1200" cap="none" spc="0" normalizeH="0" baseline="0" noProof="0" dirty="0">
              <a:ln>
                <a:noFill/>
              </a:ln>
              <a:solidFill>
                <a:srgbClr val="263762"/>
              </a:solidFill>
              <a:effectLst/>
              <a:uLnTx/>
              <a:uFillTx/>
              <a:latin typeface="Rockwell" panose="02060603020205020403" pitchFamily="18" charset="0"/>
            </a:endParaRPr>
          </a:p>
          <a:p>
            <a:pPr marL="342900" marR="0" lvl="0" indent="-342900" algn="l" defTabSz="457200" rtl="0" eaLnBrk="1" fontAlgn="auto" latinLnBrk="0" hangingPunct="1">
              <a:lnSpc>
                <a:spcPct val="100000"/>
              </a:lnSpc>
              <a:spcBef>
                <a:spcPts val="0"/>
              </a:spcBef>
              <a:spcAft>
                <a:spcPts val="0"/>
              </a:spcAft>
              <a:buClr>
                <a:srgbClr val="016B6B"/>
              </a:buClr>
              <a:buSzPct val="80000"/>
              <a:buFont typeface="Wingdings 3" charset="2"/>
              <a:buChar char=""/>
              <a:tabLst/>
              <a:defRPr/>
            </a:pPr>
            <a:endParaRPr kumimoji="0" lang="en-US" sz="1800" b="0" i="0" u="none" strike="noStrike" kern="1200" cap="none" spc="0" normalizeH="0" baseline="0" noProof="0" dirty="0">
              <a:ln>
                <a:noFill/>
              </a:ln>
              <a:solidFill>
                <a:srgbClr val="263762"/>
              </a:solidFill>
              <a:effectLst/>
              <a:uLnTx/>
              <a:uFillTx/>
              <a:latin typeface="Rockwell" panose="02060603020205020403" pitchFamily="18" charset="0"/>
            </a:endParaRPr>
          </a:p>
          <a:p>
            <a:pPr>
              <a:spcBef>
                <a:spcPts val="600"/>
              </a:spcBef>
              <a:buClr>
                <a:srgbClr val="016B6B"/>
              </a:buClr>
              <a:defRPr/>
            </a:pPr>
            <a:r>
              <a:rPr kumimoji="0" lang="en-US" sz="1800" b="0" i="0" u="none" strike="noStrike" kern="1200" cap="none" spc="0" normalizeH="0" baseline="0" noProof="0" dirty="0">
                <a:ln>
                  <a:noFill/>
                </a:ln>
                <a:solidFill>
                  <a:srgbClr val="263762"/>
                </a:solidFill>
                <a:effectLst/>
                <a:uLnTx/>
                <a:uFillTx/>
                <a:latin typeface="Rockwell"/>
              </a:rPr>
              <a:t>Express Hours:</a:t>
            </a:r>
            <a:r>
              <a:rPr lang="en-US" dirty="0">
                <a:solidFill>
                  <a:srgbClr val="263762"/>
                </a:solidFill>
                <a:latin typeface="Rockwell"/>
              </a:rPr>
              <a:t> In-Person</a:t>
            </a:r>
          </a:p>
          <a:p>
            <a:pPr marL="0" indent="0">
              <a:spcBef>
                <a:spcPts val="600"/>
              </a:spcBef>
              <a:buClr>
                <a:srgbClr val="016B6B"/>
              </a:buClr>
              <a:buNone/>
              <a:defRPr/>
            </a:pP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Monday – </a:t>
            </a:r>
            <a:r>
              <a:rPr lang="en-US" sz="1800" dirty="0">
                <a:solidFill>
                  <a:srgbClr val="263762"/>
                </a:solidFill>
                <a:latin typeface="Rockwell" panose="02060603020205020403" pitchFamily="18" charset="0"/>
              </a:rPr>
              <a:t>Friday</a:t>
            </a:r>
            <a:r>
              <a:rPr kumimoji="0" lang="en-US" sz="1800" b="0" i="0" u="none" strike="noStrike" kern="1200" cap="none" spc="0" normalizeH="0" baseline="0" noProof="0" dirty="0">
                <a:ln>
                  <a:noFill/>
                </a:ln>
                <a:solidFill>
                  <a:srgbClr val="263762"/>
                </a:solidFill>
                <a:effectLst/>
                <a:uLnTx/>
                <a:uFillTx/>
                <a:latin typeface="Rockwell" panose="02060603020205020403" pitchFamily="18" charset="0"/>
              </a:rPr>
              <a:t>, 2:00pm–4:00pm</a:t>
            </a:r>
          </a:p>
        </p:txBody>
      </p:sp>
      <p:pic>
        <p:nvPicPr>
          <p:cNvPr id="14" name="Picture 4" descr="Image result for career express la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8129" y="4708185"/>
            <a:ext cx="3200400" cy="16736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3193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133CB5-0BB8-4CA2-A0E0-FE50B9B26CC7}"/>
              </a:ext>
            </a:extLst>
          </p:cNvPr>
          <p:cNvSpPr/>
          <p:nvPr/>
        </p:nvSpPr>
        <p:spPr>
          <a:xfrm>
            <a:off x="0" y="0"/>
            <a:ext cx="12192000" cy="4575308"/>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019B61-F7B6-4659-8354-7773E8AD3B0B}"/>
              </a:ext>
            </a:extLst>
          </p:cNvPr>
          <p:cNvSpPr/>
          <p:nvPr/>
        </p:nvSpPr>
        <p:spPr>
          <a:xfrm>
            <a:off x="0" y="2914141"/>
            <a:ext cx="12192000" cy="287311"/>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TextBox 7"/>
          <p:cNvSpPr txBox="1"/>
          <p:nvPr/>
        </p:nvSpPr>
        <p:spPr>
          <a:xfrm>
            <a:off x="2123303" y="943888"/>
            <a:ext cx="7945391" cy="1477328"/>
          </a:xfrm>
          <a:prstGeom prst="rect">
            <a:avLst/>
          </a:prstGeom>
          <a:noFill/>
        </p:spPr>
        <p:txBody>
          <a:bodyPr wrap="square" rtlCol="0">
            <a:spAutoFit/>
          </a:bodyPr>
          <a:lstStyle/>
          <a:p>
            <a:pPr algn="ctr"/>
            <a:r>
              <a:rPr lang="en-US" sz="9000" b="1" kern="900" cap="all" spc="120" dirty="0">
                <a:solidFill>
                  <a:schemeClr val="bg1"/>
                </a:solidFill>
                <a:latin typeface="Rockwell" panose="02060603020205020403" pitchFamily="18" charset="0"/>
              </a:rPr>
              <a:t>Questions</a:t>
            </a:r>
            <a:r>
              <a:rPr lang="en-US" sz="9000" b="1" kern="900" spc="120" dirty="0">
                <a:solidFill>
                  <a:schemeClr val="bg1"/>
                </a:solidFill>
                <a:latin typeface="Rockwell" panose="02060603020205020403" pitchFamily="18" charset="0"/>
              </a:rPr>
              <a:t>?</a:t>
            </a:r>
          </a:p>
        </p:txBody>
      </p:sp>
      <p:sp>
        <p:nvSpPr>
          <p:cNvPr id="2" name="TextBox 1">
            <a:extLst>
              <a:ext uri="{FF2B5EF4-FFF2-40B4-BE49-F238E27FC236}">
                <a16:creationId xmlns:a16="http://schemas.microsoft.com/office/drawing/2014/main" id="{35CA6D15-9903-4015-8E51-7DDD47C05626}"/>
              </a:ext>
            </a:extLst>
          </p:cNvPr>
          <p:cNvSpPr txBox="1"/>
          <p:nvPr/>
        </p:nvSpPr>
        <p:spPr>
          <a:xfrm>
            <a:off x="2397005" y="3688325"/>
            <a:ext cx="7397981" cy="400110"/>
          </a:xfrm>
          <a:prstGeom prst="rect">
            <a:avLst/>
          </a:prstGeom>
          <a:noFill/>
        </p:spPr>
        <p:txBody>
          <a:bodyPr wrap="square" rtlCol="0" anchor="t">
            <a:spAutoFit/>
          </a:bodyPr>
          <a:lstStyle/>
          <a:p>
            <a:pPr algn="ctr"/>
            <a:r>
              <a:rPr lang="en-US" sz="2000" dirty="0">
                <a:solidFill>
                  <a:schemeClr val="bg1"/>
                </a:solidFill>
                <a:latin typeface="Rockwell"/>
              </a:rPr>
              <a:t>Christina Chapman|chapmancm@uncw.edu | 910-962-7291</a:t>
            </a:r>
          </a:p>
        </p:txBody>
      </p:sp>
      <p:pic>
        <p:nvPicPr>
          <p:cNvPr id="13" name="Picture 2" descr="Handshake for email signature">
            <a:extLst>
              <a:ext uri="{FF2B5EF4-FFF2-40B4-BE49-F238E27FC236}">
                <a16:creationId xmlns:a16="http://schemas.microsoft.com/office/drawing/2014/main" id="{39357202-143E-4881-A380-83C89A1D8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382" y="6503816"/>
            <a:ext cx="1475229" cy="234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rawing, table&#10;&#10;Description automatically generated">
            <a:extLst>
              <a:ext uri="{FF2B5EF4-FFF2-40B4-BE49-F238E27FC236}">
                <a16:creationId xmlns:a16="http://schemas.microsoft.com/office/drawing/2014/main" id="{F0A4CA1A-48F8-4CCB-B3ED-4B5E1852E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122" y="4545880"/>
            <a:ext cx="5277751" cy="2075233"/>
          </a:xfrm>
          <a:prstGeom prst="rect">
            <a:avLst/>
          </a:prstGeom>
        </p:spPr>
      </p:pic>
    </p:spTree>
    <p:extLst>
      <p:ext uri="{BB962C8B-B14F-4D97-AF65-F5344CB8AC3E}">
        <p14:creationId xmlns:p14="http://schemas.microsoft.com/office/powerpoint/2010/main" val="271968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70FD94F-120E-4EA1-BED5-39656F31FD76}"/>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5C0257-E187-4366-A370-0154800DD6B6}"/>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72949" y="295583"/>
            <a:ext cx="7246102" cy="769441"/>
          </a:xfrm>
          <a:prstGeom prst="rect">
            <a:avLst/>
          </a:prstGeom>
        </p:spPr>
        <p:txBody>
          <a:bodyPr wrap="square" anchor="t">
            <a:spAutoFit/>
          </a:bodyPr>
          <a:lstStyle/>
          <a:p>
            <a:pPr algn="ctr"/>
            <a:r>
              <a:rPr lang="en-US" sz="4400" b="1" kern="900" spc="120" dirty="0">
                <a:solidFill>
                  <a:schemeClr val="bg1"/>
                </a:solidFill>
                <a:latin typeface="Rockwell" panose="02060603020205020403" pitchFamily="18" charset="0"/>
              </a:rPr>
              <a:t>The Resume is…</a:t>
            </a:r>
            <a:endParaRPr lang="en-US" sz="2400" dirty="0"/>
          </a:p>
        </p:txBody>
      </p:sp>
      <p:sp>
        <p:nvSpPr>
          <p:cNvPr id="2" name="TextBox 1">
            <a:extLst>
              <a:ext uri="{FF2B5EF4-FFF2-40B4-BE49-F238E27FC236}">
                <a16:creationId xmlns:a16="http://schemas.microsoft.com/office/drawing/2014/main" id="{6CB77699-644F-460D-8C08-58D2FF7DFA30}"/>
              </a:ext>
            </a:extLst>
          </p:cNvPr>
          <p:cNvSpPr txBox="1"/>
          <p:nvPr/>
        </p:nvSpPr>
        <p:spPr>
          <a:xfrm>
            <a:off x="661515" y="2159821"/>
            <a:ext cx="9057536"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263762"/>
                </a:solidFill>
                <a:latin typeface="Rockwell" panose="02060603020205020403" pitchFamily="18" charset="0"/>
              </a:rPr>
              <a:t>An advertisement; a highlight of your background; an individually designed document; used by employers as a screening device; just ONE piece of the job search process</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There is no right and wrong when it comes to content and format. It is up to you to select the appropriate content that best highlights you.</a:t>
            </a:r>
          </a:p>
        </p:txBody>
      </p:sp>
      <p:pic>
        <p:nvPicPr>
          <p:cNvPr id="23" name="Picture 22">
            <a:extLst>
              <a:ext uri="{FF2B5EF4-FFF2-40B4-BE49-F238E27FC236}">
                <a16:creationId xmlns:a16="http://schemas.microsoft.com/office/drawing/2014/main" id="{93CE846E-1593-4AB0-9DD8-684F2F145927}"/>
              </a:ext>
            </a:extLst>
          </p:cNvPr>
          <p:cNvPicPr>
            <a:picLocks noChangeAspect="1"/>
          </p:cNvPicPr>
          <p:nvPr/>
        </p:nvPicPr>
        <p:blipFill>
          <a:blip r:embed="rId3"/>
          <a:stretch>
            <a:fillRect/>
          </a:stretch>
        </p:blipFill>
        <p:spPr>
          <a:xfrm>
            <a:off x="4054997" y="4647403"/>
            <a:ext cx="4082005" cy="1915014"/>
          </a:xfrm>
          <a:prstGeom prst="rect">
            <a:avLst/>
          </a:prstGeom>
          <a:ln>
            <a:noFill/>
          </a:ln>
          <a:effectLst>
            <a:softEdge rad="112500"/>
          </a:effectLst>
        </p:spPr>
      </p:pic>
    </p:spTree>
    <p:extLst>
      <p:ext uri="{BB962C8B-B14F-4D97-AF65-F5344CB8AC3E}">
        <p14:creationId xmlns:p14="http://schemas.microsoft.com/office/powerpoint/2010/main" val="17170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95BF-90B3-611C-E863-08C793C17C6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2CD275D4-3645-DB2C-9B27-FEAA457ED7BF}"/>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6AE56D4-C761-8C3B-DF34-A4EDCF61258B}"/>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E464D8-18D7-CCFB-35D3-87D9FFAF2B0E}"/>
              </a:ext>
            </a:extLst>
          </p:cNvPr>
          <p:cNvSpPr/>
          <p:nvPr/>
        </p:nvSpPr>
        <p:spPr>
          <a:xfrm>
            <a:off x="2472949" y="295583"/>
            <a:ext cx="7246102" cy="769441"/>
          </a:xfrm>
          <a:prstGeom prst="rect">
            <a:avLst/>
          </a:prstGeom>
        </p:spPr>
        <p:txBody>
          <a:bodyPr wrap="square" anchor="t">
            <a:spAutoFit/>
          </a:bodyPr>
          <a:lstStyle/>
          <a:p>
            <a:pPr algn="ctr"/>
            <a:r>
              <a:rPr lang="en-US" sz="4400" b="1" kern="900" spc="120" dirty="0">
                <a:solidFill>
                  <a:schemeClr val="bg1"/>
                </a:solidFill>
                <a:latin typeface="Rockwell" panose="02060603020205020403" pitchFamily="18" charset="0"/>
              </a:rPr>
              <a:t>Review the Basics</a:t>
            </a:r>
            <a:endParaRPr lang="en-US" sz="2400" dirty="0"/>
          </a:p>
        </p:txBody>
      </p:sp>
      <p:sp>
        <p:nvSpPr>
          <p:cNvPr id="2" name="TextBox 1">
            <a:extLst>
              <a:ext uri="{FF2B5EF4-FFF2-40B4-BE49-F238E27FC236}">
                <a16:creationId xmlns:a16="http://schemas.microsoft.com/office/drawing/2014/main" id="{ADF272E1-C1C5-0D7B-9DAA-A7887767267F}"/>
              </a:ext>
            </a:extLst>
          </p:cNvPr>
          <p:cNvSpPr txBox="1"/>
          <p:nvPr/>
        </p:nvSpPr>
        <p:spPr>
          <a:xfrm>
            <a:off x="661515" y="2159821"/>
            <a:ext cx="9057536"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263762"/>
                </a:solidFill>
                <a:latin typeface="Rockwell" panose="02060603020205020403" pitchFamily="18" charset="0"/>
              </a:rPr>
              <a:t>Focus on Skills</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Write for the audience</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0.5 to 1” margins</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10-12 point font </a:t>
            </a:r>
            <a:r>
              <a:rPr lang="en-US" sz="2400" dirty="0">
                <a:solidFill>
                  <a:srgbClr val="263762"/>
                </a:solidFill>
                <a:latin typeface="Rockwell" panose="02060603020205020403" pitchFamily="18" charset="0"/>
                <a:sym typeface="Wingdings" panose="05000000000000000000" pitchFamily="2" charset="2"/>
              </a:rPr>
              <a:t> be consistent</a:t>
            </a:r>
          </a:p>
          <a:p>
            <a:pPr marL="342900" indent="-342900">
              <a:buFont typeface="Arial" panose="020B0604020202020204" pitchFamily="34" charset="0"/>
              <a:buChar char="•"/>
            </a:pPr>
            <a:r>
              <a:rPr lang="en-US" sz="2400" dirty="0">
                <a:solidFill>
                  <a:srgbClr val="263762"/>
                </a:solidFill>
                <a:latin typeface="Rockwell" panose="02060603020205020403" pitchFamily="18" charset="0"/>
                <a:sym typeface="Wingdings" panose="05000000000000000000" pitchFamily="2" charset="2"/>
              </a:rPr>
              <a:t>Reverse chronological order – newest first</a:t>
            </a:r>
          </a:p>
          <a:p>
            <a:pPr marL="342900" indent="-342900">
              <a:buFont typeface="Arial" panose="020B0604020202020204" pitchFamily="34" charset="0"/>
              <a:buChar char="•"/>
            </a:pPr>
            <a:r>
              <a:rPr lang="en-US" sz="2400" dirty="0">
                <a:solidFill>
                  <a:srgbClr val="263762"/>
                </a:solidFill>
                <a:latin typeface="Rockwell" panose="02060603020205020403" pitchFamily="18" charset="0"/>
                <a:sym typeface="Wingdings" panose="05000000000000000000" pitchFamily="2" charset="2"/>
              </a:rPr>
              <a:t>No personal pronouns</a:t>
            </a:r>
            <a:endParaRPr lang="en-US" sz="2400" dirty="0">
              <a:solidFill>
                <a:srgbClr val="263762"/>
              </a:solidFill>
              <a:latin typeface="Rockwell" panose="02060603020205020403" pitchFamily="18" charset="0"/>
            </a:endParaRPr>
          </a:p>
        </p:txBody>
      </p:sp>
      <p:pic>
        <p:nvPicPr>
          <p:cNvPr id="5" name="Picture 4" descr="A close-up of a resume&#10;&#10;AI-generated content may be incorrect.">
            <a:extLst>
              <a:ext uri="{FF2B5EF4-FFF2-40B4-BE49-F238E27FC236}">
                <a16:creationId xmlns:a16="http://schemas.microsoft.com/office/drawing/2014/main" id="{83F5E2EE-878A-8B4C-DA9D-46064FB957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32837" y="1990035"/>
            <a:ext cx="3297648" cy="4402596"/>
          </a:xfrm>
          <a:prstGeom prst="rect">
            <a:avLst/>
          </a:prstGeom>
        </p:spPr>
      </p:pic>
    </p:spTree>
    <p:extLst>
      <p:ext uri="{BB962C8B-B14F-4D97-AF65-F5344CB8AC3E}">
        <p14:creationId xmlns:p14="http://schemas.microsoft.com/office/powerpoint/2010/main" val="46428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F029F-96C3-21AC-3AB3-9304BF1CD4FE}"/>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7088F3E-2536-4EE0-8DE2-A00E5B34F65F}"/>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EEADAB-96AB-7C47-F69F-041511D82D5B}"/>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BCA1C1-21C7-FA91-BD12-9C251FA7473B}"/>
              </a:ext>
            </a:extLst>
          </p:cNvPr>
          <p:cNvSpPr/>
          <p:nvPr/>
        </p:nvSpPr>
        <p:spPr>
          <a:xfrm>
            <a:off x="2472949" y="295583"/>
            <a:ext cx="7246102" cy="769441"/>
          </a:xfrm>
          <a:prstGeom prst="rect">
            <a:avLst/>
          </a:prstGeom>
        </p:spPr>
        <p:txBody>
          <a:bodyPr wrap="square" anchor="t">
            <a:spAutoFit/>
          </a:bodyPr>
          <a:lstStyle/>
          <a:p>
            <a:pPr algn="ctr"/>
            <a:r>
              <a:rPr lang="en-US" sz="4400" b="1" kern="900" spc="120" dirty="0">
                <a:solidFill>
                  <a:schemeClr val="bg1"/>
                </a:solidFill>
                <a:latin typeface="Rockwell" panose="02060603020205020403" pitchFamily="18" charset="0"/>
              </a:rPr>
              <a:t>Format</a:t>
            </a:r>
            <a:endParaRPr lang="en-US" sz="2400" dirty="0"/>
          </a:p>
        </p:txBody>
      </p:sp>
      <p:sp>
        <p:nvSpPr>
          <p:cNvPr id="2" name="TextBox 1">
            <a:extLst>
              <a:ext uri="{FF2B5EF4-FFF2-40B4-BE49-F238E27FC236}">
                <a16:creationId xmlns:a16="http://schemas.microsoft.com/office/drawing/2014/main" id="{C60EB4A1-07BC-8EC7-BDCC-69F78679ACE6}"/>
              </a:ext>
            </a:extLst>
          </p:cNvPr>
          <p:cNvSpPr txBox="1"/>
          <p:nvPr/>
        </p:nvSpPr>
        <p:spPr>
          <a:xfrm>
            <a:off x="661515" y="2159821"/>
            <a:ext cx="4516660"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63762"/>
                </a:solidFill>
                <a:latin typeface="Rockwell" panose="02060603020205020403" pitchFamily="18" charset="0"/>
              </a:rPr>
              <a:t>Professional Summary (optional)</a:t>
            </a:r>
          </a:p>
          <a:p>
            <a:pPr marL="342900" indent="-342900">
              <a:buFont typeface="Arial" panose="020B0604020202020204" pitchFamily="34" charset="0"/>
              <a:buChar char="•"/>
            </a:pPr>
            <a:r>
              <a:rPr lang="en-US" sz="2000" dirty="0">
                <a:solidFill>
                  <a:srgbClr val="263762"/>
                </a:solidFill>
                <a:latin typeface="Rockwell" panose="02060603020205020403" pitchFamily="18" charset="0"/>
              </a:rPr>
              <a:t>Education</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Study Abroad</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Dean’s List</a:t>
            </a:r>
          </a:p>
          <a:p>
            <a:pPr marL="342900" indent="-342900">
              <a:buFont typeface="Arial" panose="020B0604020202020204" pitchFamily="34" charset="0"/>
              <a:buChar char="•"/>
            </a:pPr>
            <a:r>
              <a:rPr lang="en-US" sz="2000" dirty="0">
                <a:solidFill>
                  <a:srgbClr val="263762"/>
                </a:solidFill>
                <a:latin typeface="Rockwell" panose="02060603020205020403" pitchFamily="18" charset="0"/>
              </a:rPr>
              <a:t>Skills (Technical) &amp; Certifications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Programming Languages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Algorithms &amp; Data Structures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Cloud Computing</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Machine Learning &amp; AI</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Database Management</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Developer Tools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Technologies/Frameworks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Libraries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Databases</a:t>
            </a:r>
          </a:p>
          <a:p>
            <a:pPr marL="342900" indent="-342900">
              <a:buFont typeface="Arial" panose="020B0604020202020204" pitchFamily="34" charset="0"/>
              <a:buChar char="•"/>
            </a:pPr>
            <a:endParaRPr lang="en-US" sz="2000" dirty="0">
              <a:solidFill>
                <a:srgbClr val="263762"/>
              </a:solidFill>
              <a:latin typeface="Rockwell" panose="02060603020205020403" pitchFamily="18" charset="0"/>
            </a:endParaRPr>
          </a:p>
        </p:txBody>
      </p:sp>
      <p:sp>
        <p:nvSpPr>
          <p:cNvPr id="10" name="TextBox 9">
            <a:extLst>
              <a:ext uri="{FF2B5EF4-FFF2-40B4-BE49-F238E27FC236}">
                <a16:creationId xmlns:a16="http://schemas.microsoft.com/office/drawing/2014/main" id="{24363192-978C-CDC1-5F13-CC14904344C3}"/>
              </a:ext>
            </a:extLst>
          </p:cNvPr>
          <p:cNvSpPr txBox="1"/>
          <p:nvPr/>
        </p:nvSpPr>
        <p:spPr>
          <a:xfrm>
            <a:off x="6096000" y="2159821"/>
            <a:ext cx="451666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63762"/>
                </a:solidFill>
                <a:latin typeface="Rockwell" panose="02060603020205020403" pitchFamily="18" charset="0"/>
              </a:rPr>
              <a:t>Related Coursework (optional)</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Include if limited experience</a:t>
            </a:r>
          </a:p>
          <a:p>
            <a:pPr marL="342900" indent="-342900">
              <a:buFont typeface="Arial" panose="020B0604020202020204" pitchFamily="34" charset="0"/>
              <a:buChar char="•"/>
            </a:pPr>
            <a:r>
              <a:rPr lang="en-US" sz="2000" dirty="0">
                <a:solidFill>
                  <a:srgbClr val="263762"/>
                </a:solidFill>
                <a:latin typeface="Rockwell" panose="02060603020205020403" pitchFamily="18" charset="0"/>
              </a:rPr>
              <a:t>Related Experience</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Industry Experience</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Internships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Academic Projects</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Research Experience</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Freelance &amp; Contract Work</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Open Source Contributions</a:t>
            </a:r>
          </a:p>
          <a:p>
            <a:pPr marL="342900" indent="-342900">
              <a:buFont typeface="Arial" panose="020B0604020202020204" pitchFamily="34" charset="0"/>
              <a:buChar char="•"/>
            </a:pPr>
            <a:r>
              <a:rPr lang="en-US" sz="2000" dirty="0">
                <a:solidFill>
                  <a:srgbClr val="263762"/>
                </a:solidFill>
                <a:latin typeface="Rockwell" panose="02060603020205020403" pitchFamily="18" charset="0"/>
              </a:rPr>
              <a:t>Other Experience</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Campus Involvement</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Leadership</a:t>
            </a:r>
          </a:p>
          <a:p>
            <a:pPr marL="800100" lvl="1" indent="-342900">
              <a:buFont typeface="Arial" panose="020B0604020202020204" pitchFamily="34" charset="0"/>
              <a:buChar char="•"/>
            </a:pPr>
            <a:r>
              <a:rPr lang="en-US" sz="2000" dirty="0">
                <a:solidFill>
                  <a:srgbClr val="263762"/>
                </a:solidFill>
                <a:latin typeface="Rockwell" panose="02060603020205020403" pitchFamily="18" charset="0"/>
              </a:rPr>
              <a:t>Activities</a:t>
            </a:r>
          </a:p>
          <a:p>
            <a:pPr marL="342900" indent="-342900">
              <a:buFont typeface="Arial" panose="020B0604020202020204" pitchFamily="34" charset="0"/>
              <a:buChar char="•"/>
            </a:pPr>
            <a:endParaRPr lang="en-US" sz="2000" dirty="0">
              <a:solidFill>
                <a:srgbClr val="263762"/>
              </a:solidFill>
              <a:latin typeface="Rockwell" panose="02060603020205020403" pitchFamily="18" charset="0"/>
            </a:endParaRPr>
          </a:p>
        </p:txBody>
      </p:sp>
    </p:spTree>
    <p:extLst>
      <p:ext uri="{BB962C8B-B14F-4D97-AF65-F5344CB8AC3E}">
        <p14:creationId xmlns:p14="http://schemas.microsoft.com/office/powerpoint/2010/main" val="60801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438028-B8F3-4358-A29D-0A6FD4FF943E}"/>
              </a:ext>
            </a:extLst>
          </p:cNvPr>
          <p:cNvSpPr txBox="1"/>
          <p:nvPr/>
        </p:nvSpPr>
        <p:spPr>
          <a:xfrm>
            <a:off x="7421732" y="1975090"/>
            <a:ext cx="4577946" cy="3416320"/>
          </a:xfrm>
          <a:prstGeom prst="rect">
            <a:avLst/>
          </a:prstGeom>
          <a:noFill/>
        </p:spPr>
        <p:txBody>
          <a:bodyPr wrap="square" rtlCol="0">
            <a:spAutoFit/>
          </a:bodyPr>
          <a:lstStyle/>
          <a:p>
            <a:r>
              <a:rPr lang="en-US" sz="2400" dirty="0">
                <a:solidFill>
                  <a:srgbClr val="263762"/>
                </a:solidFill>
                <a:latin typeface="Rockwell" panose="02060603020205020403" pitchFamily="18" charset="0"/>
              </a:rPr>
              <a:t>Name and Contact Info:</a:t>
            </a:r>
          </a:p>
          <a:p>
            <a:endParaRPr lang="en-US" sz="2400" dirty="0">
              <a:solidFill>
                <a:srgbClr val="263762"/>
              </a:solidFill>
              <a:latin typeface="Rockwell" panose="02060603020205020403" pitchFamily="18" charset="0"/>
            </a:endParaRP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Name in large font (14-18)</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City, State (no full mailing address)</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Phone Number</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Professional Email</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LinkedIn</a:t>
            </a:r>
          </a:p>
          <a:p>
            <a:pPr marL="342900" indent="-342900">
              <a:buFont typeface="Arial" panose="020B0604020202020204" pitchFamily="34" charset="0"/>
              <a:buChar char="•"/>
            </a:pPr>
            <a:r>
              <a:rPr lang="en-US" sz="2400" dirty="0">
                <a:solidFill>
                  <a:srgbClr val="263762"/>
                </a:solidFill>
                <a:latin typeface="Rockwell" panose="02060603020205020403" pitchFamily="18" charset="0"/>
              </a:rPr>
              <a:t>GitHub</a:t>
            </a:r>
          </a:p>
        </p:txBody>
      </p:sp>
      <p:sp>
        <p:nvSpPr>
          <p:cNvPr id="3" name="Oval 2">
            <a:extLst>
              <a:ext uri="{FF2B5EF4-FFF2-40B4-BE49-F238E27FC236}">
                <a16:creationId xmlns:a16="http://schemas.microsoft.com/office/drawing/2014/main" id="{66D7D29F-1F70-4BF2-86F4-93251F7EF0F2}"/>
              </a:ext>
            </a:extLst>
          </p:cNvPr>
          <p:cNvSpPr/>
          <p:nvPr/>
        </p:nvSpPr>
        <p:spPr>
          <a:xfrm>
            <a:off x="1246909" y="304800"/>
            <a:ext cx="4202546" cy="10344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8B3732-3C32-4B66-9958-47E3DB411AD2}"/>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2776F0-FCA8-4664-9D7A-E3CD8A66A4BA}"/>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10C8B5EE-5794-426E-AE21-AF4CE8ED24D5}"/>
              </a:ext>
            </a:extLst>
          </p:cNvPr>
          <p:cNvSpPr/>
          <p:nvPr/>
        </p:nvSpPr>
        <p:spPr>
          <a:xfrm rot="1882971">
            <a:off x="5839692" y="840542"/>
            <a:ext cx="1487054" cy="1320445"/>
          </a:xfrm>
          <a:prstGeom prst="rightArrow">
            <a:avLst/>
          </a:prstGeom>
          <a:solidFill>
            <a:srgbClr val="2637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document&#10;&#10;AI-generated content may be incorrect.">
            <a:extLst>
              <a:ext uri="{FF2B5EF4-FFF2-40B4-BE49-F238E27FC236}">
                <a16:creationId xmlns:a16="http://schemas.microsoft.com/office/drawing/2014/main" id="{35A51672-6255-F300-7979-29DDA0710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5" y="372205"/>
            <a:ext cx="5012730" cy="6485795"/>
          </a:xfrm>
          <a:prstGeom prst="rect">
            <a:avLst/>
          </a:prstGeom>
        </p:spPr>
      </p:pic>
    </p:spTree>
    <p:extLst>
      <p:ext uri="{BB962C8B-B14F-4D97-AF65-F5344CB8AC3E}">
        <p14:creationId xmlns:p14="http://schemas.microsoft.com/office/powerpoint/2010/main" val="29774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55628-AF66-48D6-B14E-A207A98F543A}"/>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8234B26-F429-4783-98B0-54B3DC3AE0F8}"/>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564139-0878-4DC1-863B-C63B48DE828A}"/>
              </a:ext>
            </a:extLst>
          </p:cNvPr>
          <p:cNvSpPr/>
          <p:nvPr/>
        </p:nvSpPr>
        <p:spPr>
          <a:xfrm>
            <a:off x="7523018" y="2043710"/>
            <a:ext cx="4378036" cy="3046988"/>
          </a:xfrm>
          <a:prstGeom prst="rect">
            <a:avLst/>
          </a:prstGeom>
        </p:spPr>
        <p:txBody>
          <a:bodyPr wrap="square">
            <a:spAutoFit/>
          </a:bodyPr>
          <a:lstStyle/>
          <a:p>
            <a:pPr lvl="0"/>
            <a:r>
              <a:rPr lang="en-US" sz="2400" dirty="0">
                <a:solidFill>
                  <a:srgbClr val="263762"/>
                </a:solidFill>
                <a:latin typeface="Rockwell" panose="02060603020205020403" pitchFamily="18" charset="0"/>
              </a:rPr>
              <a:t>Education:</a:t>
            </a:r>
          </a:p>
          <a:p>
            <a:pPr lvl="0"/>
            <a:endParaRPr lang="en-US" sz="2400" dirty="0">
              <a:solidFill>
                <a:srgbClr val="263762"/>
              </a:solidFill>
              <a:latin typeface="Rockwell" panose="02060603020205020403" pitchFamily="18" charset="0"/>
            </a:endParaRP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Make sure headers stand out and help organize information</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Spell out degree</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Expected graduation date</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Awards, honors</a:t>
            </a:r>
          </a:p>
        </p:txBody>
      </p:sp>
      <p:sp>
        <p:nvSpPr>
          <p:cNvPr id="10" name="Arrow: Right 9">
            <a:extLst>
              <a:ext uri="{FF2B5EF4-FFF2-40B4-BE49-F238E27FC236}">
                <a16:creationId xmlns:a16="http://schemas.microsoft.com/office/drawing/2014/main" id="{8AADE137-41B4-4852-B560-717413D8EDE5}"/>
              </a:ext>
            </a:extLst>
          </p:cNvPr>
          <p:cNvSpPr/>
          <p:nvPr/>
        </p:nvSpPr>
        <p:spPr>
          <a:xfrm rot="1500721">
            <a:off x="5871197" y="1247268"/>
            <a:ext cx="1422400" cy="1177310"/>
          </a:xfrm>
          <a:prstGeom prst="rightArrow">
            <a:avLst/>
          </a:prstGeom>
          <a:solidFill>
            <a:srgbClr val="2637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51B3815-D6FE-D3E4-2E39-CD9C2E6052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787" y="444422"/>
            <a:ext cx="4613430" cy="5969155"/>
          </a:xfrm>
          <a:prstGeom prst="rect">
            <a:avLst/>
          </a:prstGeom>
          <a:ln>
            <a:solidFill>
              <a:srgbClr val="263762"/>
            </a:solidFill>
          </a:ln>
        </p:spPr>
      </p:pic>
      <p:sp>
        <p:nvSpPr>
          <p:cNvPr id="7" name="Rectangle: Rounded Corners 6">
            <a:extLst>
              <a:ext uri="{FF2B5EF4-FFF2-40B4-BE49-F238E27FC236}">
                <a16:creationId xmlns:a16="http://schemas.microsoft.com/office/drawing/2014/main" id="{0C65F5A0-60A8-4633-A720-67368A279CD8}"/>
              </a:ext>
            </a:extLst>
          </p:cNvPr>
          <p:cNvSpPr/>
          <p:nvPr/>
        </p:nvSpPr>
        <p:spPr>
          <a:xfrm>
            <a:off x="456409" y="1500765"/>
            <a:ext cx="4776186" cy="444422"/>
          </a:xfrm>
          <a:prstGeom prst="roundRect">
            <a:avLst/>
          </a:prstGeom>
          <a:noFill/>
          <a:ln w="28575">
            <a:solidFill>
              <a:srgbClr val="FFE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5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15501-233B-C215-98ED-93B37867A9A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A4CE85D-CF01-F0E5-C948-66F88C2021C9}"/>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F2E3F4A-4916-68DA-7646-2F596BD7D4B5}"/>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B7C589-7048-6284-F4A8-76F2A5364CFC}"/>
              </a:ext>
            </a:extLst>
          </p:cNvPr>
          <p:cNvSpPr/>
          <p:nvPr/>
        </p:nvSpPr>
        <p:spPr>
          <a:xfrm>
            <a:off x="7523018" y="2043710"/>
            <a:ext cx="4378036" cy="3785652"/>
          </a:xfrm>
          <a:prstGeom prst="rect">
            <a:avLst/>
          </a:prstGeom>
        </p:spPr>
        <p:txBody>
          <a:bodyPr wrap="square">
            <a:spAutoFit/>
          </a:bodyPr>
          <a:lstStyle/>
          <a:p>
            <a:pPr lvl="0"/>
            <a:r>
              <a:rPr lang="en-US" sz="2400" dirty="0">
                <a:solidFill>
                  <a:srgbClr val="263762"/>
                </a:solidFill>
                <a:latin typeface="Rockwell" panose="02060603020205020403" pitchFamily="18" charset="0"/>
              </a:rPr>
              <a:t>Skills:</a:t>
            </a:r>
          </a:p>
          <a:p>
            <a:pPr lvl="0"/>
            <a:endParaRPr lang="en-US" sz="2400" dirty="0">
              <a:solidFill>
                <a:srgbClr val="263762"/>
              </a:solidFill>
              <a:latin typeface="Rockwell" panose="02060603020205020403" pitchFamily="18" charset="0"/>
            </a:endParaRP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Programming Languages</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Web Development </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Database Management</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Tools &amp; Technologies</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Software Development</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Cloud Computing</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Operating Systems</a:t>
            </a:r>
          </a:p>
          <a:p>
            <a:pPr marL="342900" lvl="0" indent="-342900">
              <a:buFont typeface="Arial" panose="020B0604020202020204" pitchFamily="34" charset="0"/>
              <a:buChar char="•"/>
            </a:pPr>
            <a:r>
              <a:rPr lang="en-US" sz="2400" dirty="0">
                <a:solidFill>
                  <a:srgbClr val="263762"/>
                </a:solidFill>
                <a:latin typeface="Rockwell" panose="02060603020205020403" pitchFamily="18" charset="0"/>
              </a:rPr>
              <a:t>Certifications</a:t>
            </a:r>
          </a:p>
        </p:txBody>
      </p:sp>
      <p:sp>
        <p:nvSpPr>
          <p:cNvPr id="10" name="Arrow: Right 9">
            <a:extLst>
              <a:ext uri="{FF2B5EF4-FFF2-40B4-BE49-F238E27FC236}">
                <a16:creationId xmlns:a16="http://schemas.microsoft.com/office/drawing/2014/main" id="{70590E10-E796-FBD7-3DB9-1C3EBF9828B8}"/>
              </a:ext>
            </a:extLst>
          </p:cNvPr>
          <p:cNvSpPr/>
          <p:nvPr/>
        </p:nvSpPr>
        <p:spPr>
          <a:xfrm rot="1500721">
            <a:off x="5871197" y="1247268"/>
            <a:ext cx="1422400" cy="1177310"/>
          </a:xfrm>
          <a:prstGeom prst="rightArrow">
            <a:avLst/>
          </a:prstGeom>
          <a:solidFill>
            <a:srgbClr val="2637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631A66D-BBCC-39CD-BD67-495E68F86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787" y="444422"/>
            <a:ext cx="4613430" cy="5969155"/>
          </a:xfrm>
          <a:prstGeom prst="rect">
            <a:avLst/>
          </a:prstGeom>
          <a:ln>
            <a:solidFill>
              <a:srgbClr val="263762"/>
            </a:solidFill>
          </a:ln>
        </p:spPr>
      </p:pic>
      <p:sp>
        <p:nvSpPr>
          <p:cNvPr id="7" name="Rectangle: Rounded Corners 6">
            <a:extLst>
              <a:ext uri="{FF2B5EF4-FFF2-40B4-BE49-F238E27FC236}">
                <a16:creationId xmlns:a16="http://schemas.microsoft.com/office/drawing/2014/main" id="{E9CC0201-C6AD-4479-C2CB-E4ECF710FED5}"/>
              </a:ext>
            </a:extLst>
          </p:cNvPr>
          <p:cNvSpPr/>
          <p:nvPr/>
        </p:nvSpPr>
        <p:spPr>
          <a:xfrm>
            <a:off x="456409" y="1919476"/>
            <a:ext cx="4776186" cy="1111399"/>
          </a:xfrm>
          <a:prstGeom prst="roundRect">
            <a:avLst/>
          </a:prstGeom>
          <a:noFill/>
          <a:ln w="28575">
            <a:solidFill>
              <a:srgbClr val="FFE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34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4C113-590E-9167-9323-EE8E769181F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9CE0F5C-4597-5F41-CF00-AF21D0776D90}"/>
              </a:ext>
            </a:extLst>
          </p:cNvPr>
          <p:cNvSpPr/>
          <p:nvPr/>
        </p:nvSpPr>
        <p:spPr>
          <a:xfrm>
            <a:off x="0" y="0"/>
            <a:ext cx="12192000" cy="1835923"/>
          </a:xfrm>
          <a:prstGeom prst="rect">
            <a:avLst/>
          </a:prstGeom>
          <a:solidFill>
            <a:srgbClr val="0076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4B22846-E1E3-F916-24E2-21BECDF9A5A8}"/>
              </a:ext>
            </a:extLst>
          </p:cNvPr>
          <p:cNvSpPr/>
          <p:nvPr/>
        </p:nvSpPr>
        <p:spPr>
          <a:xfrm>
            <a:off x="0" y="1388922"/>
            <a:ext cx="12192000" cy="111843"/>
          </a:xfrm>
          <a:prstGeom prst="rect">
            <a:avLst/>
          </a:prstGeom>
          <a:solidFill>
            <a:srgbClr val="F3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C5E540-2055-B54F-6CA2-6BF552ACF46D}"/>
              </a:ext>
            </a:extLst>
          </p:cNvPr>
          <p:cNvSpPr/>
          <p:nvPr/>
        </p:nvSpPr>
        <p:spPr>
          <a:xfrm>
            <a:off x="7475789" y="1887916"/>
            <a:ext cx="4378036" cy="4832092"/>
          </a:xfrm>
          <a:prstGeom prst="rect">
            <a:avLst/>
          </a:prstGeom>
        </p:spPr>
        <p:txBody>
          <a:bodyPr wrap="square">
            <a:spAutoFit/>
          </a:bodyPr>
          <a:lstStyle/>
          <a:p>
            <a:pPr lvl="0"/>
            <a:r>
              <a:rPr lang="en-US" sz="2400" dirty="0">
                <a:solidFill>
                  <a:srgbClr val="263762"/>
                </a:solidFill>
                <a:latin typeface="Rockwell" panose="02060603020205020403" pitchFamily="18" charset="0"/>
              </a:rPr>
              <a:t>Relevant Projects:</a:t>
            </a:r>
          </a:p>
          <a:p>
            <a:pPr lvl="0"/>
            <a:endParaRPr lang="en-US" sz="2400" dirty="0">
              <a:solidFill>
                <a:srgbClr val="263762"/>
              </a:solidFill>
              <a:latin typeface="Rockwell" panose="02060603020205020403" pitchFamily="18" charset="0"/>
            </a:endParaRP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Projects that demonstrate technical skills &amp; problem-solving</a:t>
            </a: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Work done in class, internships, hackathons, or personal time</a:t>
            </a: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Include tools, languages, and frameworks used</a:t>
            </a: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Highlight impact, outcomes, or what you learned</a:t>
            </a: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Link to GitHub or portfolio if available</a:t>
            </a:r>
          </a:p>
          <a:p>
            <a:pPr marL="342900" lvl="0" indent="-342900">
              <a:buFont typeface="Arial" panose="020B0604020202020204" pitchFamily="34" charset="0"/>
              <a:buChar char="•"/>
            </a:pPr>
            <a:r>
              <a:rPr lang="en-US" sz="2000" dirty="0">
                <a:solidFill>
                  <a:srgbClr val="263762"/>
                </a:solidFill>
                <a:latin typeface="Rockwell" panose="02060603020205020403" pitchFamily="18" charset="0"/>
              </a:rPr>
              <a:t>Include the date or semester completed</a:t>
            </a:r>
          </a:p>
        </p:txBody>
      </p:sp>
      <p:sp>
        <p:nvSpPr>
          <p:cNvPr id="10" name="Arrow: Right 9">
            <a:extLst>
              <a:ext uri="{FF2B5EF4-FFF2-40B4-BE49-F238E27FC236}">
                <a16:creationId xmlns:a16="http://schemas.microsoft.com/office/drawing/2014/main" id="{13A96DAE-BFC3-9991-3BA8-0CF4F97B25A2}"/>
              </a:ext>
            </a:extLst>
          </p:cNvPr>
          <p:cNvSpPr/>
          <p:nvPr/>
        </p:nvSpPr>
        <p:spPr>
          <a:xfrm rot="1500721">
            <a:off x="5871197" y="1247268"/>
            <a:ext cx="1422400" cy="1177310"/>
          </a:xfrm>
          <a:prstGeom prst="rightArrow">
            <a:avLst/>
          </a:prstGeom>
          <a:solidFill>
            <a:srgbClr val="2637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438813D-5D1E-6DF5-F13C-1EFF5B0B32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787" y="444422"/>
            <a:ext cx="4613430" cy="5969155"/>
          </a:xfrm>
          <a:prstGeom prst="rect">
            <a:avLst/>
          </a:prstGeom>
          <a:ln>
            <a:solidFill>
              <a:srgbClr val="263762"/>
            </a:solidFill>
          </a:ln>
        </p:spPr>
      </p:pic>
      <p:sp>
        <p:nvSpPr>
          <p:cNvPr id="7" name="Rectangle: Rounded Corners 6">
            <a:extLst>
              <a:ext uri="{FF2B5EF4-FFF2-40B4-BE49-F238E27FC236}">
                <a16:creationId xmlns:a16="http://schemas.microsoft.com/office/drawing/2014/main" id="{8A311F98-D525-ECBE-37E3-D12795C37415}"/>
              </a:ext>
            </a:extLst>
          </p:cNvPr>
          <p:cNvSpPr/>
          <p:nvPr/>
        </p:nvSpPr>
        <p:spPr>
          <a:xfrm>
            <a:off x="456409" y="3013351"/>
            <a:ext cx="4776186" cy="654524"/>
          </a:xfrm>
          <a:prstGeom prst="roundRect">
            <a:avLst/>
          </a:prstGeom>
          <a:noFill/>
          <a:ln w="28575">
            <a:solidFill>
              <a:srgbClr val="FFE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8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32bd2a-1ccd-49c1-a814-de8553946415}" enabled="1" method="Standard" siteId="{22136781-9753-4c75-af28-68a078871ebf}" removed="0"/>
</clbl:labelList>
</file>

<file path=docProps/app.xml><?xml version="1.0" encoding="utf-8"?>
<Properties xmlns="http://schemas.openxmlformats.org/officeDocument/2006/extended-properties" xmlns:vt="http://schemas.openxmlformats.org/officeDocument/2006/docPropsVTypes">
  <TotalTime>5067</TotalTime>
  <Words>1281</Words>
  <Application>Microsoft Office PowerPoint</Application>
  <PresentationFormat>Widescreen</PresentationFormat>
  <Paragraphs>246</Paragraphs>
  <Slides>26</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Montserrat Bold</vt:lpstr>
      <vt:lpstr>Rockwell</vt:lpstr>
      <vt:lpstr>Times New Roman</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Ricky</dc:creator>
  <cp:lastModifiedBy>Chapman, Christina M</cp:lastModifiedBy>
  <cp:revision>56</cp:revision>
  <dcterms:created xsi:type="dcterms:W3CDTF">2022-09-14T00:22:15Z</dcterms:created>
  <dcterms:modified xsi:type="dcterms:W3CDTF">2025-10-15T12:22:42Z</dcterms:modified>
</cp:coreProperties>
</file>